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23"/>
  </p:notesMasterIdLst>
  <p:sldIdLst>
    <p:sldId id="256" r:id="rId3"/>
    <p:sldId id="261" r:id="rId4"/>
    <p:sldId id="262" r:id="rId5"/>
    <p:sldId id="258" r:id="rId6"/>
    <p:sldId id="263" r:id="rId7"/>
    <p:sldId id="264" r:id="rId8"/>
    <p:sldId id="265" r:id="rId9"/>
    <p:sldId id="266" r:id="rId10"/>
    <p:sldId id="267" r:id="rId11"/>
    <p:sldId id="268" r:id="rId12"/>
    <p:sldId id="269" r:id="rId13"/>
    <p:sldId id="270" r:id="rId14"/>
    <p:sldId id="272" r:id="rId15"/>
    <p:sldId id="273" r:id="rId16"/>
    <p:sldId id="275" r:id="rId17"/>
    <p:sldId id="259" r:id="rId18"/>
    <p:sldId id="257" r:id="rId19"/>
    <p:sldId id="276" r:id="rId20"/>
    <p:sldId id="277" r:id="rId21"/>
    <p:sldId id="278" r:id="rId22"/>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94"/>
    <p:restoredTop sz="94652"/>
  </p:normalViewPr>
  <p:slideViewPr>
    <p:cSldViewPr>
      <p:cViewPr varScale="1">
        <p:scale>
          <a:sx n="133" d="100"/>
          <a:sy n="133" d="100"/>
        </p:scale>
        <p:origin x="1424" y="19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BB0030-B0AE-4539-9478-C379768F613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5E132DBE-E6A6-4B4D-AEA8-508817C6A9B3}">
      <dgm:prSet phldrT="[Text]" custT="1"/>
      <dgm:spPr/>
      <dgm:t>
        <a:bodyPr/>
        <a:lstStyle/>
        <a:p>
          <a:pPr>
            <a:buFont typeface="Arial" panose="020B0604020202020204" pitchFamily="34" charset="0"/>
            <a:buChar char="•"/>
          </a:pPr>
          <a:r>
            <a:rPr lang="en-GB" sz="2000" b="1" dirty="0"/>
            <a:t>Learning</a:t>
          </a:r>
        </a:p>
      </dgm:t>
    </dgm:pt>
    <dgm:pt modelId="{2A49B1FE-5DE9-4CCE-8107-9B8CAEBD0E61}" type="parTrans" cxnId="{84357AAA-B978-44F1-8003-FB86F5660D19}">
      <dgm:prSet/>
      <dgm:spPr/>
      <dgm:t>
        <a:bodyPr/>
        <a:lstStyle/>
        <a:p>
          <a:endParaRPr lang="en-GB"/>
        </a:p>
      </dgm:t>
    </dgm:pt>
    <dgm:pt modelId="{65AF6333-2ED6-4528-81C6-4D810CC3A3D2}" type="sibTrans" cxnId="{84357AAA-B978-44F1-8003-FB86F5660D19}">
      <dgm:prSet/>
      <dgm:spPr/>
      <dgm:t>
        <a:bodyPr/>
        <a:lstStyle/>
        <a:p>
          <a:endParaRPr lang="en-GB"/>
        </a:p>
      </dgm:t>
    </dgm:pt>
    <dgm:pt modelId="{7EEC6D5A-A215-4705-BE67-6CA30C4FAAE3}">
      <dgm:prSet custT="1"/>
      <dgm:spPr/>
      <dgm:t>
        <a:bodyPr/>
        <a:lstStyle/>
        <a:p>
          <a:r>
            <a:rPr lang="en-GB" sz="2000" b="1" dirty="0"/>
            <a:t>Social skills</a:t>
          </a:r>
        </a:p>
      </dgm:t>
    </dgm:pt>
    <dgm:pt modelId="{140D19B4-07BF-46E0-8BC8-07A255C819AE}" type="parTrans" cxnId="{4FFE186F-F9CB-439E-948A-1EB3BF07E77B}">
      <dgm:prSet/>
      <dgm:spPr/>
      <dgm:t>
        <a:bodyPr/>
        <a:lstStyle/>
        <a:p>
          <a:endParaRPr lang="en-GB"/>
        </a:p>
      </dgm:t>
    </dgm:pt>
    <dgm:pt modelId="{C7DBB577-FB79-4E3A-B0C1-ED98FD0E04DA}" type="sibTrans" cxnId="{4FFE186F-F9CB-439E-948A-1EB3BF07E77B}">
      <dgm:prSet/>
      <dgm:spPr/>
      <dgm:t>
        <a:bodyPr/>
        <a:lstStyle/>
        <a:p>
          <a:endParaRPr lang="en-GB"/>
        </a:p>
      </dgm:t>
    </dgm:pt>
    <dgm:pt modelId="{F38D2F69-C89F-43C6-B9A0-DD73FEA476A3}">
      <dgm:prSet custT="1"/>
      <dgm:spPr/>
      <dgm:t>
        <a:bodyPr/>
        <a:lstStyle/>
        <a:p>
          <a:r>
            <a:rPr lang="en-GB" sz="2000" b="1" dirty="0"/>
            <a:t>Opportunities to build confidence</a:t>
          </a:r>
        </a:p>
      </dgm:t>
    </dgm:pt>
    <dgm:pt modelId="{EB3AF140-EE53-422A-BB15-5C3B2C7CC5E7}" type="parTrans" cxnId="{FF2B6067-71D5-4665-AFBA-5B6D1CD28E17}">
      <dgm:prSet/>
      <dgm:spPr/>
      <dgm:t>
        <a:bodyPr/>
        <a:lstStyle/>
        <a:p>
          <a:endParaRPr lang="en-GB"/>
        </a:p>
      </dgm:t>
    </dgm:pt>
    <dgm:pt modelId="{9A10ED05-B48D-4C3C-9B36-E83FEC610489}" type="sibTrans" cxnId="{FF2B6067-71D5-4665-AFBA-5B6D1CD28E17}">
      <dgm:prSet/>
      <dgm:spPr/>
      <dgm:t>
        <a:bodyPr/>
        <a:lstStyle/>
        <a:p>
          <a:endParaRPr lang="en-GB"/>
        </a:p>
      </dgm:t>
    </dgm:pt>
    <dgm:pt modelId="{C508D6F9-5BBA-49B8-978C-577C624F9DC1}">
      <dgm:prSet custT="1"/>
      <dgm:spPr/>
      <dgm:t>
        <a:bodyPr/>
        <a:lstStyle/>
        <a:p>
          <a:r>
            <a:rPr lang="en-GB" sz="2000" b="1" dirty="0"/>
            <a:t>Extra-curricular activities</a:t>
          </a:r>
        </a:p>
      </dgm:t>
    </dgm:pt>
    <dgm:pt modelId="{DC56E688-3B38-4883-B7F3-B85303A22C19}" type="parTrans" cxnId="{2E7BF97E-B798-4F3B-A56A-066EBF073835}">
      <dgm:prSet/>
      <dgm:spPr/>
      <dgm:t>
        <a:bodyPr/>
        <a:lstStyle/>
        <a:p>
          <a:endParaRPr lang="en-GB"/>
        </a:p>
      </dgm:t>
    </dgm:pt>
    <dgm:pt modelId="{092E9EEA-5C50-4D66-9E0B-D5EB8772F9FB}" type="sibTrans" cxnId="{2E7BF97E-B798-4F3B-A56A-066EBF073835}">
      <dgm:prSet/>
      <dgm:spPr/>
      <dgm:t>
        <a:bodyPr/>
        <a:lstStyle/>
        <a:p>
          <a:endParaRPr lang="en-GB"/>
        </a:p>
      </dgm:t>
    </dgm:pt>
    <dgm:pt modelId="{4A89340D-3299-41D4-9353-06849E8C0DE1}">
      <dgm:prSet custT="1"/>
      <dgm:spPr/>
      <dgm:t>
        <a:bodyPr/>
        <a:lstStyle/>
        <a:p>
          <a:r>
            <a:rPr lang="en-GB" sz="2000" b="1"/>
            <a:t>Support</a:t>
          </a:r>
          <a:endParaRPr lang="en-GB" sz="2000" b="1" dirty="0"/>
        </a:p>
      </dgm:t>
    </dgm:pt>
    <dgm:pt modelId="{C2E9A4C4-D45B-4840-B685-7797C2F0DF1C}" type="parTrans" cxnId="{B689A65C-AA33-4769-BC50-7BA5FF06CD73}">
      <dgm:prSet/>
      <dgm:spPr/>
      <dgm:t>
        <a:bodyPr/>
        <a:lstStyle/>
        <a:p>
          <a:endParaRPr lang="en-GB"/>
        </a:p>
      </dgm:t>
    </dgm:pt>
    <dgm:pt modelId="{3BF466EC-443E-4B6C-9B04-225421CA1918}" type="sibTrans" cxnId="{B689A65C-AA33-4769-BC50-7BA5FF06CD73}">
      <dgm:prSet/>
      <dgm:spPr/>
      <dgm:t>
        <a:bodyPr/>
        <a:lstStyle/>
        <a:p>
          <a:endParaRPr lang="en-GB"/>
        </a:p>
      </dgm:t>
    </dgm:pt>
    <dgm:pt modelId="{DCB45A4E-753D-4343-936C-709674E57708}">
      <dgm:prSet custT="1"/>
      <dgm:spPr/>
      <dgm:t>
        <a:bodyPr/>
        <a:lstStyle/>
        <a:p>
          <a:r>
            <a:rPr lang="en-GB" sz="2000" b="1" dirty="0"/>
            <a:t>Exam preparation</a:t>
          </a:r>
        </a:p>
      </dgm:t>
    </dgm:pt>
    <dgm:pt modelId="{C0DA1139-F0C7-4D22-B906-A1C4563571FF}" type="parTrans" cxnId="{96D41495-252B-4EE7-86BD-E22F3A507D26}">
      <dgm:prSet/>
      <dgm:spPr/>
      <dgm:t>
        <a:bodyPr/>
        <a:lstStyle/>
        <a:p>
          <a:endParaRPr lang="en-GB"/>
        </a:p>
      </dgm:t>
    </dgm:pt>
    <dgm:pt modelId="{7AFDD9EF-DF56-48FF-90F5-0456A0AB8F95}" type="sibTrans" cxnId="{96D41495-252B-4EE7-86BD-E22F3A507D26}">
      <dgm:prSet/>
      <dgm:spPr/>
      <dgm:t>
        <a:bodyPr/>
        <a:lstStyle/>
        <a:p>
          <a:endParaRPr lang="en-GB"/>
        </a:p>
      </dgm:t>
    </dgm:pt>
    <dgm:pt modelId="{3B93FB65-CB6D-4C18-8460-7FF9B8566198}">
      <dgm:prSet custT="1"/>
      <dgm:spPr/>
      <dgm:t>
        <a:bodyPr/>
        <a:lstStyle/>
        <a:p>
          <a:r>
            <a:rPr lang="en-GB" sz="2000" b="1"/>
            <a:t>Life lessons</a:t>
          </a:r>
          <a:endParaRPr lang="en-GB" sz="2000" b="1" dirty="0"/>
        </a:p>
      </dgm:t>
    </dgm:pt>
    <dgm:pt modelId="{9EA7DD10-6BBF-46C1-B9C3-AB9EFCD00D16}" type="parTrans" cxnId="{3C1E81DA-EBE4-48B0-B4CC-5A4935A7F4FF}">
      <dgm:prSet/>
      <dgm:spPr/>
      <dgm:t>
        <a:bodyPr/>
        <a:lstStyle/>
        <a:p>
          <a:endParaRPr lang="en-GB"/>
        </a:p>
      </dgm:t>
    </dgm:pt>
    <dgm:pt modelId="{54A1ECC1-0458-4F53-A8BC-36ADABFC72AA}" type="sibTrans" cxnId="{3C1E81DA-EBE4-48B0-B4CC-5A4935A7F4FF}">
      <dgm:prSet/>
      <dgm:spPr/>
      <dgm:t>
        <a:bodyPr/>
        <a:lstStyle/>
        <a:p>
          <a:endParaRPr lang="en-GB"/>
        </a:p>
      </dgm:t>
    </dgm:pt>
    <dgm:pt modelId="{35900EC6-598C-4434-A5E7-9C6E7F38D9FA}">
      <dgm:prSet custT="1"/>
      <dgm:spPr/>
      <dgm:t>
        <a:bodyPr/>
        <a:lstStyle/>
        <a:p>
          <a:r>
            <a:rPr lang="en-GB" sz="2000" b="1" dirty="0"/>
            <a:t>Events</a:t>
          </a:r>
        </a:p>
      </dgm:t>
    </dgm:pt>
    <dgm:pt modelId="{EF196F42-71E6-4733-8A8B-F91A615EFD6C}" type="parTrans" cxnId="{5AD85FC7-319D-4ADE-986A-64511CF260C0}">
      <dgm:prSet/>
      <dgm:spPr/>
      <dgm:t>
        <a:bodyPr/>
        <a:lstStyle/>
        <a:p>
          <a:endParaRPr lang="en-GB"/>
        </a:p>
      </dgm:t>
    </dgm:pt>
    <dgm:pt modelId="{DEA3FF52-9A20-40D2-B46F-7AACA1845BE9}" type="sibTrans" cxnId="{5AD85FC7-319D-4ADE-986A-64511CF260C0}">
      <dgm:prSet/>
      <dgm:spPr/>
      <dgm:t>
        <a:bodyPr/>
        <a:lstStyle/>
        <a:p>
          <a:endParaRPr lang="en-GB"/>
        </a:p>
      </dgm:t>
    </dgm:pt>
    <dgm:pt modelId="{431D512E-7494-435E-BC40-2AC3EAD92056}">
      <dgm:prSet custT="1"/>
      <dgm:spPr/>
      <dgm:t>
        <a:bodyPr/>
        <a:lstStyle/>
        <a:p>
          <a:r>
            <a:rPr lang="en-GB" sz="2000" b="1"/>
            <a:t>Friendships</a:t>
          </a:r>
          <a:endParaRPr lang="en-GB" sz="2000" b="1" dirty="0"/>
        </a:p>
      </dgm:t>
    </dgm:pt>
    <dgm:pt modelId="{4096B72B-F6D1-44C0-BFC7-C5FF0C6A2375}" type="parTrans" cxnId="{50D41FC4-BF04-4450-A6A9-D5C7E18337EF}">
      <dgm:prSet/>
      <dgm:spPr/>
      <dgm:t>
        <a:bodyPr/>
        <a:lstStyle/>
        <a:p>
          <a:endParaRPr lang="en-GB"/>
        </a:p>
      </dgm:t>
    </dgm:pt>
    <dgm:pt modelId="{9438A32D-E8DB-4002-89AC-0C4932CEB821}" type="sibTrans" cxnId="{50D41FC4-BF04-4450-A6A9-D5C7E18337EF}">
      <dgm:prSet/>
      <dgm:spPr/>
      <dgm:t>
        <a:bodyPr/>
        <a:lstStyle/>
        <a:p>
          <a:endParaRPr lang="en-GB"/>
        </a:p>
      </dgm:t>
    </dgm:pt>
    <dgm:pt modelId="{32E946DB-948A-414B-BEE2-46B1F12A1D9C}">
      <dgm:prSet custT="1"/>
      <dgm:spPr/>
      <dgm:t>
        <a:bodyPr/>
        <a:lstStyle/>
        <a:p>
          <a:r>
            <a:rPr lang="en-GB" sz="2000" b="1"/>
            <a:t>Teacher feedback</a:t>
          </a:r>
          <a:endParaRPr lang="en-GB" sz="2000" b="1" dirty="0"/>
        </a:p>
      </dgm:t>
    </dgm:pt>
    <dgm:pt modelId="{0FF0C975-682C-420A-B5F1-5A9D0691F1FD}" type="parTrans" cxnId="{4F6E7699-B626-4DC6-A7A3-AD5616079981}">
      <dgm:prSet/>
      <dgm:spPr/>
      <dgm:t>
        <a:bodyPr/>
        <a:lstStyle/>
        <a:p>
          <a:endParaRPr lang="en-GB"/>
        </a:p>
      </dgm:t>
    </dgm:pt>
    <dgm:pt modelId="{E775BA74-D827-40D6-9515-2CC047BCB58A}" type="sibTrans" cxnId="{4F6E7699-B626-4DC6-A7A3-AD5616079981}">
      <dgm:prSet/>
      <dgm:spPr/>
      <dgm:t>
        <a:bodyPr/>
        <a:lstStyle/>
        <a:p>
          <a:endParaRPr lang="en-GB"/>
        </a:p>
      </dgm:t>
    </dgm:pt>
    <dgm:pt modelId="{905EE4AF-D89E-4C4E-9755-CDB4731D3076}">
      <dgm:prSet custT="1"/>
      <dgm:spPr/>
      <dgm:t>
        <a:bodyPr/>
        <a:lstStyle/>
        <a:p>
          <a:r>
            <a:rPr lang="en-GB" sz="2000" b="1" dirty="0"/>
            <a:t>Opportunities</a:t>
          </a:r>
        </a:p>
      </dgm:t>
    </dgm:pt>
    <dgm:pt modelId="{8E9313DB-CCBE-4568-AF0F-F54FF13D749D}" type="parTrans" cxnId="{D3092091-25C1-4CA3-A350-0801E3BAD7BC}">
      <dgm:prSet/>
      <dgm:spPr/>
      <dgm:t>
        <a:bodyPr/>
        <a:lstStyle/>
        <a:p>
          <a:endParaRPr lang="en-GB"/>
        </a:p>
      </dgm:t>
    </dgm:pt>
    <dgm:pt modelId="{496F4C4A-335D-4861-9810-3F3FB6EB6767}" type="sibTrans" cxnId="{D3092091-25C1-4CA3-A350-0801E3BAD7BC}">
      <dgm:prSet/>
      <dgm:spPr/>
      <dgm:t>
        <a:bodyPr/>
        <a:lstStyle/>
        <a:p>
          <a:endParaRPr lang="en-GB"/>
        </a:p>
      </dgm:t>
    </dgm:pt>
    <dgm:pt modelId="{5047F977-6D87-45B7-A024-A375D2AE8C3C}" type="pres">
      <dgm:prSet presAssocID="{55BB0030-B0AE-4539-9478-C379768F613D}" presName="diagram" presStyleCnt="0">
        <dgm:presLayoutVars>
          <dgm:dir/>
          <dgm:resizeHandles val="exact"/>
        </dgm:presLayoutVars>
      </dgm:prSet>
      <dgm:spPr/>
    </dgm:pt>
    <dgm:pt modelId="{4EAE5CB0-AFEE-4C85-8382-0EA35EC87E8F}" type="pres">
      <dgm:prSet presAssocID="{5E132DBE-E6A6-4B4D-AEA8-508817C6A9B3}" presName="node" presStyleLbl="node1" presStyleIdx="0" presStyleCnt="11">
        <dgm:presLayoutVars>
          <dgm:bulletEnabled val="1"/>
        </dgm:presLayoutVars>
      </dgm:prSet>
      <dgm:spPr/>
    </dgm:pt>
    <dgm:pt modelId="{2E7C9A75-948A-4563-8E8D-B310089A7B33}" type="pres">
      <dgm:prSet presAssocID="{65AF6333-2ED6-4528-81C6-4D810CC3A3D2}" presName="sibTrans" presStyleCnt="0"/>
      <dgm:spPr/>
    </dgm:pt>
    <dgm:pt modelId="{FE544AEF-51A9-499E-BB6F-AF86F28341D1}" type="pres">
      <dgm:prSet presAssocID="{7EEC6D5A-A215-4705-BE67-6CA30C4FAAE3}" presName="node" presStyleLbl="node1" presStyleIdx="1" presStyleCnt="11">
        <dgm:presLayoutVars>
          <dgm:bulletEnabled val="1"/>
        </dgm:presLayoutVars>
      </dgm:prSet>
      <dgm:spPr/>
    </dgm:pt>
    <dgm:pt modelId="{B8717DD9-E8F8-47BC-8BA0-ED51C8982C3C}" type="pres">
      <dgm:prSet presAssocID="{C7DBB577-FB79-4E3A-B0C1-ED98FD0E04DA}" presName="sibTrans" presStyleCnt="0"/>
      <dgm:spPr/>
    </dgm:pt>
    <dgm:pt modelId="{13734B17-9EAE-4DEE-9B43-B2D93FD9AD07}" type="pres">
      <dgm:prSet presAssocID="{F38D2F69-C89F-43C6-B9A0-DD73FEA476A3}" presName="node" presStyleLbl="node1" presStyleIdx="2" presStyleCnt="11">
        <dgm:presLayoutVars>
          <dgm:bulletEnabled val="1"/>
        </dgm:presLayoutVars>
      </dgm:prSet>
      <dgm:spPr/>
    </dgm:pt>
    <dgm:pt modelId="{93C528E6-370F-492C-A112-671F36C6CB6C}" type="pres">
      <dgm:prSet presAssocID="{9A10ED05-B48D-4C3C-9B36-E83FEC610489}" presName="sibTrans" presStyleCnt="0"/>
      <dgm:spPr/>
    </dgm:pt>
    <dgm:pt modelId="{F02BC801-4F0F-4D14-8095-1BE68056BAA9}" type="pres">
      <dgm:prSet presAssocID="{C508D6F9-5BBA-49B8-978C-577C624F9DC1}" presName="node" presStyleLbl="node1" presStyleIdx="3" presStyleCnt="11">
        <dgm:presLayoutVars>
          <dgm:bulletEnabled val="1"/>
        </dgm:presLayoutVars>
      </dgm:prSet>
      <dgm:spPr/>
    </dgm:pt>
    <dgm:pt modelId="{8DED1B97-98B2-4239-9A92-D0DB6729ACB8}" type="pres">
      <dgm:prSet presAssocID="{092E9EEA-5C50-4D66-9E0B-D5EB8772F9FB}" presName="sibTrans" presStyleCnt="0"/>
      <dgm:spPr/>
    </dgm:pt>
    <dgm:pt modelId="{A0500FB2-B602-4E6E-AF25-1CCE88794874}" type="pres">
      <dgm:prSet presAssocID="{4A89340D-3299-41D4-9353-06849E8C0DE1}" presName="node" presStyleLbl="node1" presStyleIdx="4" presStyleCnt="11">
        <dgm:presLayoutVars>
          <dgm:bulletEnabled val="1"/>
        </dgm:presLayoutVars>
      </dgm:prSet>
      <dgm:spPr/>
    </dgm:pt>
    <dgm:pt modelId="{D9423AEA-6AD7-419A-8EB2-C1F6ABF39E0F}" type="pres">
      <dgm:prSet presAssocID="{3BF466EC-443E-4B6C-9B04-225421CA1918}" presName="sibTrans" presStyleCnt="0"/>
      <dgm:spPr/>
    </dgm:pt>
    <dgm:pt modelId="{9244D915-397A-4800-9700-ED64C2EF8AD4}" type="pres">
      <dgm:prSet presAssocID="{DCB45A4E-753D-4343-936C-709674E57708}" presName="node" presStyleLbl="node1" presStyleIdx="5" presStyleCnt="11">
        <dgm:presLayoutVars>
          <dgm:bulletEnabled val="1"/>
        </dgm:presLayoutVars>
      </dgm:prSet>
      <dgm:spPr/>
    </dgm:pt>
    <dgm:pt modelId="{299A361E-1B4E-41CC-B81E-AF8C121827F9}" type="pres">
      <dgm:prSet presAssocID="{7AFDD9EF-DF56-48FF-90F5-0456A0AB8F95}" presName="sibTrans" presStyleCnt="0"/>
      <dgm:spPr/>
    </dgm:pt>
    <dgm:pt modelId="{0D2E0499-4B8C-42EF-AAF5-69B77716C880}" type="pres">
      <dgm:prSet presAssocID="{3B93FB65-CB6D-4C18-8460-7FF9B8566198}" presName="node" presStyleLbl="node1" presStyleIdx="6" presStyleCnt="11">
        <dgm:presLayoutVars>
          <dgm:bulletEnabled val="1"/>
        </dgm:presLayoutVars>
      </dgm:prSet>
      <dgm:spPr/>
    </dgm:pt>
    <dgm:pt modelId="{D0BBCA66-8898-402F-AA27-84317890A6B0}" type="pres">
      <dgm:prSet presAssocID="{54A1ECC1-0458-4F53-A8BC-36ADABFC72AA}" presName="sibTrans" presStyleCnt="0"/>
      <dgm:spPr/>
    </dgm:pt>
    <dgm:pt modelId="{2F5C4725-6314-44C4-8123-D3D5D0E2C641}" type="pres">
      <dgm:prSet presAssocID="{35900EC6-598C-4434-A5E7-9C6E7F38D9FA}" presName="node" presStyleLbl="node1" presStyleIdx="7" presStyleCnt="11">
        <dgm:presLayoutVars>
          <dgm:bulletEnabled val="1"/>
        </dgm:presLayoutVars>
      </dgm:prSet>
      <dgm:spPr/>
    </dgm:pt>
    <dgm:pt modelId="{23E66061-AAF4-4532-BA7C-FA0284A5CF30}" type="pres">
      <dgm:prSet presAssocID="{DEA3FF52-9A20-40D2-B46F-7AACA1845BE9}" presName="sibTrans" presStyleCnt="0"/>
      <dgm:spPr/>
    </dgm:pt>
    <dgm:pt modelId="{A16D2663-0E58-489A-A13D-566F9F23B789}" type="pres">
      <dgm:prSet presAssocID="{431D512E-7494-435E-BC40-2AC3EAD92056}" presName="node" presStyleLbl="node1" presStyleIdx="8" presStyleCnt="11">
        <dgm:presLayoutVars>
          <dgm:bulletEnabled val="1"/>
        </dgm:presLayoutVars>
      </dgm:prSet>
      <dgm:spPr/>
    </dgm:pt>
    <dgm:pt modelId="{F3B6B2E2-03D2-483A-BB59-111353DCB83D}" type="pres">
      <dgm:prSet presAssocID="{9438A32D-E8DB-4002-89AC-0C4932CEB821}" presName="sibTrans" presStyleCnt="0"/>
      <dgm:spPr/>
    </dgm:pt>
    <dgm:pt modelId="{FD2F1615-FCC8-477C-A430-5F5588CE9134}" type="pres">
      <dgm:prSet presAssocID="{32E946DB-948A-414B-BEE2-46B1F12A1D9C}" presName="node" presStyleLbl="node1" presStyleIdx="9" presStyleCnt="11">
        <dgm:presLayoutVars>
          <dgm:bulletEnabled val="1"/>
        </dgm:presLayoutVars>
      </dgm:prSet>
      <dgm:spPr/>
    </dgm:pt>
    <dgm:pt modelId="{7545122C-F191-4C3B-B226-0FB8DFF0846C}" type="pres">
      <dgm:prSet presAssocID="{E775BA74-D827-40D6-9515-2CC047BCB58A}" presName="sibTrans" presStyleCnt="0"/>
      <dgm:spPr/>
    </dgm:pt>
    <dgm:pt modelId="{133D8C54-4688-4446-9043-FD2DC0F38318}" type="pres">
      <dgm:prSet presAssocID="{905EE4AF-D89E-4C4E-9755-CDB4731D3076}" presName="node" presStyleLbl="node1" presStyleIdx="10" presStyleCnt="11">
        <dgm:presLayoutVars>
          <dgm:bulletEnabled val="1"/>
        </dgm:presLayoutVars>
      </dgm:prSet>
      <dgm:spPr/>
    </dgm:pt>
  </dgm:ptLst>
  <dgm:cxnLst>
    <dgm:cxn modelId="{7E5A1409-F98D-462F-8DC0-AE5F8DE3F0F8}" type="presOf" srcId="{3B93FB65-CB6D-4C18-8460-7FF9B8566198}" destId="{0D2E0499-4B8C-42EF-AAF5-69B77716C880}" srcOrd="0" destOrd="0" presId="urn:microsoft.com/office/officeart/2005/8/layout/default"/>
    <dgm:cxn modelId="{E8D9B122-8D0C-4396-BE9C-8DF06A8A9301}" type="presOf" srcId="{DCB45A4E-753D-4343-936C-709674E57708}" destId="{9244D915-397A-4800-9700-ED64C2EF8AD4}" srcOrd="0" destOrd="0" presId="urn:microsoft.com/office/officeart/2005/8/layout/default"/>
    <dgm:cxn modelId="{9918033D-6F13-4F93-A559-96835B8CD9D2}" type="presOf" srcId="{C508D6F9-5BBA-49B8-978C-577C624F9DC1}" destId="{F02BC801-4F0F-4D14-8095-1BE68056BAA9}" srcOrd="0" destOrd="0" presId="urn:microsoft.com/office/officeart/2005/8/layout/default"/>
    <dgm:cxn modelId="{B689A65C-AA33-4769-BC50-7BA5FF06CD73}" srcId="{55BB0030-B0AE-4539-9478-C379768F613D}" destId="{4A89340D-3299-41D4-9353-06849E8C0DE1}" srcOrd="4" destOrd="0" parTransId="{C2E9A4C4-D45B-4840-B685-7797C2F0DF1C}" sibTransId="{3BF466EC-443E-4B6C-9B04-225421CA1918}"/>
    <dgm:cxn modelId="{FF2B6067-71D5-4665-AFBA-5B6D1CD28E17}" srcId="{55BB0030-B0AE-4539-9478-C379768F613D}" destId="{F38D2F69-C89F-43C6-B9A0-DD73FEA476A3}" srcOrd="2" destOrd="0" parTransId="{EB3AF140-EE53-422A-BB15-5C3B2C7CC5E7}" sibTransId="{9A10ED05-B48D-4C3C-9B36-E83FEC610489}"/>
    <dgm:cxn modelId="{4FFE186F-F9CB-439E-948A-1EB3BF07E77B}" srcId="{55BB0030-B0AE-4539-9478-C379768F613D}" destId="{7EEC6D5A-A215-4705-BE67-6CA30C4FAAE3}" srcOrd="1" destOrd="0" parTransId="{140D19B4-07BF-46E0-8BC8-07A255C819AE}" sibTransId="{C7DBB577-FB79-4E3A-B0C1-ED98FD0E04DA}"/>
    <dgm:cxn modelId="{2FBF4272-3FDD-452B-9A58-4D501559F917}" type="presOf" srcId="{F38D2F69-C89F-43C6-B9A0-DD73FEA476A3}" destId="{13734B17-9EAE-4DEE-9B43-B2D93FD9AD07}" srcOrd="0" destOrd="0" presId="urn:microsoft.com/office/officeart/2005/8/layout/default"/>
    <dgm:cxn modelId="{195B6A75-0407-4A1B-91E0-11BD45AAD56D}" type="presOf" srcId="{4A89340D-3299-41D4-9353-06849E8C0DE1}" destId="{A0500FB2-B602-4E6E-AF25-1CCE88794874}" srcOrd="0" destOrd="0" presId="urn:microsoft.com/office/officeart/2005/8/layout/default"/>
    <dgm:cxn modelId="{2E7BF97E-B798-4F3B-A56A-066EBF073835}" srcId="{55BB0030-B0AE-4539-9478-C379768F613D}" destId="{C508D6F9-5BBA-49B8-978C-577C624F9DC1}" srcOrd="3" destOrd="0" parTransId="{DC56E688-3B38-4883-B7F3-B85303A22C19}" sibTransId="{092E9EEA-5C50-4D66-9E0B-D5EB8772F9FB}"/>
    <dgm:cxn modelId="{4750B982-60C3-4EFF-96BC-3AE09B7D01EA}" type="presOf" srcId="{32E946DB-948A-414B-BEE2-46B1F12A1D9C}" destId="{FD2F1615-FCC8-477C-A430-5F5588CE9134}" srcOrd="0" destOrd="0" presId="urn:microsoft.com/office/officeart/2005/8/layout/default"/>
    <dgm:cxn modelId="{3A04758E-895C-487E-A2BD-0960420539EB}" type="presOf" srcId="{431D512E-7494-435E-BC40-2AC3EAD92056}" destId="{A16D2663-0E58-489A-A13D-566F9F23B789}" srcOrd="0" destOrd="0" presId="urn:microsoft.com/office/officeart/2005/8/layout/default"/>
    <dgm:cxn modelId="{D3092091-25C1-4CA3-A350-0801E3BAD7BC}" srcId="{55BB0030-B0AE-4539-9478-C379768F613D}" destId="{905EE4AF-D89E-4C4E-9755-CDB4731D3076}" srcOrd="10" destOrd="0" parTransId="{8E9313DB-CCBE-4568-AF0F-F54FF13D749D}" sibTransId="{496F4C4A-335D-4861-9810-3F3FB6EB6767}"/>
    <dgm:cxn modelId="{96D41495-252B-4EE7-86BD-E22F3A507D26}" srcId="{55BB0030-B0AE-4539-9478-C379768F613D}" destId="{DCB45A4E-753D-4343-936C-709674E57708}" srcOrd="5" destOrd="0" parTransId="{C0DA1139-F0C7-4D22-B906-A1C4563571FF}" sibTransId="{7AFDD9EF-DF56-48FF-90F5-0456A0AB8F95}"/>
    <dgm:cxn modelId="{9ACA2697-9A59-484F-893C-C60FC09BFCA3}" type="presOf" srcId="{5E132DBE-E6A6-4B4D-AEA8-508817C6A9B3}" destId="{4EAE5CB0-AFEE-4C85-8382-0EA35EC87E8F}" srcOrd="0" destOrd="0" presId="urn:microsoft.com/office/officeart/2005/8/layout/default"/>
    <dgm:cxn modelId="{4F6E7699-B626-4DC6-A7A3-AD5616079981}" srcId="{55BB0030-B0AE-4539-9478-C379768F613D}" destId="{32E946DB-948A-414B-BEE2-46B1F12A1D9C}" srcOrd="9" destOrd="0" parTransId="{0FF0C975-682C-420A-B5F1-5A9D0691F1FD}" sibTransId="{E775BA74-D827-40D6-9515-2CC047BCB58A}"/>
    <dgm:cxn modelId="{0667ED99-BB44-442E-8C09-9493B9B2A566}" type="presOf" srcId="{905EE4AF-D89E-4C4E-9755-CDB4731D3076}" destId="{133D8C54-4688-4446-9043-FD2DC0F38318}" srcOrd="0" destOrd="0" presId="urn:microsoft.com/office/officeart/2005/8/layout/default"/>
    <dgm:cxn modelId="{6B7A77A4-317C-4D90-96B2-5FA65C89E2EA}" type="presOf" srcId="{35900EC6-598C-4434-A5E7-9C6E7F38D9FA}" destId="{2F5C4725-6314-44C4-8123-D3D5D0E2C641}" srcOrd="0" destOrd="0" presId="urn:microsoft.com/office/officeart/2005/8/layout/default"/>
    <dgm:cxn modelId="{84357AAA-B978-44F1-8003-FB86F5660D19}" srcId="{55BB0030-B0AE-4539-9478-C379768F613D}" destId="{5E132DBE-E6A6-4B4D-AEA8-508817C6A9B3}" srcOrd="0" destOrd="0" parTransId="{2A49B1FE-5DE9-4CCE-8107-9B8CAEBD0E61}" sibTransId="{65AF6333-2ED6-4528-81C6-4D810CC3A3D2}"/>
    <dgm:cxn modelId="{33E178B1-B766-4FFD-8482-623A9B268501}" type="presOf" srcId="{7EEC6D5A-A215-4705-BE67-6CA30C4FAAE3}" destId="{FE544AEF-51A9-499E-BB6F-AF86F28341D1}" srcOrd="0" destOrd="0" presId="urn:microsoft.com/office/officeart/2005/8/layout/default"/>
    <dgm:cxn modelId="{C9EE7FBA-3642-4B07-882F-1EF643518713}" type="presOf" srcId="{55BB0030-B0AE-4539-9478-C379768F613D}" destId="{5047F977-6D87-45B7-A024-A375D2AE8C3C}" srcOrd="0" destOrd="0" presId="urn:microsoft.com/office/officeart/2005/8/layout/default"/>
    <dgm:cxn modelId="{50D41FC4-BF04-4450-A6A9-D5C7E18337EF}" srcId="{55BB0030-B0AE-4539-9478-C379768F613D}" destId="{431D512E-7494-435E-BC40-2AC3EAD92056}" srcOrd="8" destOrd="0" parTransId="{4096B72B-F6D1-44C0-BFC7-C5FF0C6A2375}" sibTransId="{9438A32D-E8DB-4002-89AC-0C4932CEB821}"/>
    <dgm:cxn modelId="{5AD85FC7-319D-4ADE-986A-64511CF260C0}" srcId="{55BB0030-B0AE-4539-9478-C379768F613D}" destId="{35900EC6-598C-4434-A5E7-9C6E7F38D9FA}" srcOrd="7" destOrd="0" parTransId="{EF196F42-71E6-4733-8A8B-F91A615EFD6C}" sibTransId="{DEA3FF52-9A20-40D2-B46F-7AACA1845BE9}"/>
    <dgm:cxn modelId="{3C1E81DA-EBE4-48B0-B4CC-5A4935A7F4FF}" srcId="{55BB0030-B0AE-4539-9478-C379768F613D}" destId="{3B93FB65-CB6D-4C18-8460-7FF9B8566198}" srcOrd="6" destOrd="0" parTransId="{9EA7DD10-6BBF-46C1-B9C3-AB9EFCD00D16}" sibTransId="{54A1ECC1-0458-4F53-A8BC-36ADABFC72AA}"/>
    <dgm:cxn modelId="{D3D6DBE1-FEE8-458E-8E00-A0C82850E751}" type="presParOf" srcId="{5047F977-6D87-45B7-A024-A375D2AE8C3C}" destId="{4EAE5CB0-AFEE-4C85-8382-0EA35EC87E8F}" srcOrd="0" destOrd="0" presId="urn:microsoft.com/office/officeart/2005/8/layout/default"/>
    <dgm:cxn modelId="{0C746D9B-96AB-4F34-B091-DB1446093519}" type="presParOf" srcId="{5047F977-6D87-45B7-A024-A375D2AE8C3C}" destId="{2E7C9A75-948A-4563-8E8D-B310089A7B33}" srcOrd="1" destOrd="0" presId="urn:microsoft.com/office/officeart/2005/8/layout/default"/>
    <dgm:cxn modelId="{47F070B8-7754-4A45-8B5D-8FC5761D5DCF}" type="presParOf" srcId="{5047F977-6D87-45B7-A024-A375D2AE8C3C}" destId="{FE544AEF-51A9-499E-BB6F-AF86F28341D1}" srcOrd="2" destOrd="0" presId="urn:microsoft.com/office/officeart/2005/8/layout/default"/>
    <dgm:cxn modelId="{11F3A853-1E76-4C74-B13A-2808AA3FEAC0}" type="presParOf" srcId="{5047F977-6D87-45B7-A024-A375D2AE8C3C}" destId="{B8717DD9-E8F8-47BC-8BA0-ED51C8982C3C}" srcOrd="3" destOrd="0" presId="urn:microsoft.com/office/officeart/2005/8/layout/default"/>
    <dgm:cxn modelId="{4A1733D8-7D16-4A89-9A2D-E5429A9C00D4}" type="presParOf" srcId="{5047F977-6D87-45B7-A024-A375D2AE8C3C}" destId="{13734B17-9EAE-4DEE-9B43-B2D93FD9AD07}" srcOrd="4" destOrd="0" presId="urn:microsoft.com/office/officeart/2005/8/layout/default"/>
    <dgm:cxn modelId="{8DDCC328-C6C8-400B-9DE9-5D5947641267}" type="presParOf" srcId="{5047F977-6D87-45B7-A024-A375D2AE8C3C}" destId="{93C528E6-370F-492C-A112-671F36C6CB6C}" srcOrd="5" destOrd="0" presId="urn:microsoft.com/office/officeart/2005/8/layout/default"/>
    <dgm:cxn modelId="{F1BAF362-B593-4FC2-8116-B733CE37DD84}" type="presParOf" srcId="{5047F977-6D87-45B7-A024-A375D2AE8C3C}" destId="{F02BC801-4F0F-4D14-8095-1BE68056BAA9}" srcOrd="6" destOrd="0" presId="urn:microsoft.com/office/officeart/2005/8/layout/default"/>
    <dgm:cxn modelId="{71016298-1676-432D-8EE2-AB700FDEA0B4}" type="presParOf" srcId="{5047F977-6D87-45B7-A024-A375D2AE8C3C}" destId="{8DED1B97-98B2-4239-9A92-D0DB6729ACB8}" srcOrd="7" destOrd="0" presId="urn:microsoft.com/office/officeart/2005/8/layout/default"/>
    <dgm:cxn modelId="{A0C24981-D777-4996-BAB0-F5B89642764B}" type="presParOf" srcId="{5047F977-6D87-45B7-A024-A375D2AE8C3C}" destId="{A0500FB2-B602-4E6E-AF25-1CCE88794874}" srcOrd="8" destOrd="0" presId="urn:microsoft.com/office/officeart/2005/8/layout/default"/>
    <dgm:cxn modelId="{41A37F5D-3047-4CEF-9178-EAE0D8BB7F15}" type="presParOf" srcId="{5047F977-6D87-45B7-A024-A375D2AE8C3C}" destId="{D9423AEA-6AD7-419A-8EB2-C1F6ABF39E0F}" srcOrd="9" destOrd="0" presId="urn:microsoft.com/office/officeart/2005/8/layout/default"/>
    <dgm:cxn modelId="{09D2C497-9ADE-4B49-B540-6D5C9B02D0A3}" type="presParOf" srcId="{5047F977-6D87-45B7-A024-A375D2AE8C3C}" destId="{9244D915-397A-4800-9700-ED64C2EF8AD4}" srcOrd="10" destOrd="0" presId="urn:microsoft.com/office/officeart/2005/8/layout/default"/>
    <dgm:cxn modelId="{A6CE2BFC-D3FE-4404-AD26-FD7B8FF356B2}" type="presParOf" srcId="{5047F977-6D87-45B7-A024-A375D2AE8C3C}" destId="{299A361E-1B4E-41CC-B81E-AF8C121827F9}" srcOrd="11" destOrd="0" presId="urn:microsoft.com/office/officeart/2005/8/layout/default"/>
    <dgm:cxn modelId="{011FAFD1-8B53-499A-986A-2E08E88D0B41}" type="presParOf" srcId="{5047F977-6D87-45B7-A024-A375D2AE8C3C}" destId="{0D2E0499-4B8C-42EF-AAF5-69B77716C880}" srcOrd="12" destOrd="0" presId="urn:microsoft.com/office/officeart/2005/8/layout/default"/>
    <dgm:cxn modelId="{E159929B-3028-406A-90F0-08FFBEE714E0}" type="presParOf" srcId="{5047F977-6D87-45B7-A024-A375D2AE8C3C}" destId="{D0BBCA66-8898-402F-AA27-84317890A6B0}" srcOrd="13" destOrd="0" presId="urn:microsoft.com/office/officeart/2005/8/layout/default"/>
    <dgm:cxn modelId="{FC656F85-059A-4E8C-A0D9-CBDF3E1C035D}" type="presParOf" srcId="{5047F977-6D87-45B7-A024-A375D2AE8C3C}" destId="{2F5C4725-6314-44C4-8123-D3D5D0E2C641}" srcOrd="14" destOrd="0" presId="urn:microsoft.com/office/officeart/2005/8/layout/default"/>
    <dgm:cxn modelId="{E1E41569-825F-4927-89FD-A2343BF4318F}" type="presParOf" srcId="{5047F977-6D87-45B7-A024-A375D2AE8C3C}" destId="{23E66061-AAF4-4532-BA7C-FA0284A5CF30}" srcOrd="15" destOrd="0" presId="urn:microsoft.com/office/officeart/2005/8/layout/default"/>
    <dgm:cxn modelId="{815BBE4F-90FF-47C6-945C-96D3FC2DC211}" type="presParOf" srcId="{5047F977-6D87-45B7-A024-A375D2AE8C3C}" destId="{A16D2663-0E58-489A-A13D-566F9F23B789}" srcOrd="16" destOrd="0" presId="urn:microsoft.com/office/officeart/2005/8/layout/default"/>
    <dgm:cxn modelId="{2C6859A0-1E03-44E0-8A20-BA81EC93E8F3}" type="presParOf" srcId="{5047F977-6D87-45B7-A024-A375D2AE8C3C}" destId="{F3B6B2E2-03D2-483A-BB59-111353DCB83D}" srcOrd="17" destOrd="0" presId="urn:microsoft.com/office/officeart/2005/8/layout/default"/>
    <dgm:cxn modelId="{5D76F2E5-8E2F-498C-A346-1D76214ED8DC}" type="presParOf" srcId="{5047F977-6D87-45B7-A024-A375D2AE8C3C}" destId="{FD2F1615-FCC8-477C-A430-5F5588CE9134}" srcOrd="18" destOrd="0" presId="urn:microsoft.com/office/officeart/2005/8/layout/default"/>
    <dgm:cxn modelId="{33EACC4C-BAE5-4C2F-83BD-8E3513B29C33}" type="presParOf" srcId="{5047F977-6D87-45B7-A024-A375D2AE8C3C}" destId="{7545122C-F191-4C3B-B226-0FB8DFF0846C}" srcOrd="19" destOrd="0" presId="urn:microsoft.com/office/officeart/2005/8/layout/default"/>
    <dgm:cxn modelId="{95A62CCD-E786-4E5A-BE6D-607FFC6EEBC6}" type="presParOf" srcId="{5047F977-6D87-45B7-A024-A375D2AE8C3C}" destId="{133D8C54-4688-4446-9043-FD2DC0F38318}"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E5CB0-AFEE-4C85-8382-0EA35EC87E8F}">
      <dsp:nvSpPr>
        <dsp:cNvPr id="0" name=""/>
        <dsp:cNvSpPr/>
      </dsp:nvSpPr>
      <dsp:spPr>
        <a:xfrm>
          <a:off x="1381" y="583034"/>
          <a:ext cx="1740715" cy="104442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sz="2000" b="1" kern="1200" dirty="0"/>
            <a:t>Learning</a:t>
          </a:r>
        </a:p>
      </dsp:txBody>
      <dsp:txXfrm>
        <a:off x="1381" y="583034"/>
        <a:ext cx="1740715" cy="1044429"/>
      </dsp:txXfrm>
    </dsp:sp>
    <dsp:sp modelId="{FE544AEF-51A9-499E-BB6F-AF86F28341D1}">
      <dsp:nvSpPr>
        <dsp:cNvPr id="0" name=""/>
        <dsp:cNvSpPr/>
      </dsp:nvSpPr>
      <dsp:spPr>
        <a:xfrm>
          <a:off x="1916168" y="583034"/>
          <a:ext cx="1740715" cy="104442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Social skills</a:t>
          </a:r>
        </a:p>
      </dsp:txBody>
      <dsp:txXfrm>
        <a:off x="1916168" y="583034"/>
        <a:ext cx="1740715" cy="1044429"/>
      </dsp:txXfrm>
    </dsp:sp>
    <dsp:sp modelId="{13734B17-9EAE-4DEE-9B43-B2D93FD9AD07}">
      <dsp:nvSpPr>
        <dsp:cNvPr id="0" name=""/>
        <dsp:cNvSpPr/>
      </dsp:nvSpPr>
      <dsp:spPr>
        <a:xfrm>
          <a:off x="3830956" y="583034"/>
          <a:ext cx="1740715" cy="104442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Opportunities to build confidence</a:t>
          </a:r>
        </a:p>
      </dsp:txBody>
      <dsp:txXfrm>
        <a:off x="3830956" y="583034"/>
        <a:ext cx="1740715" cy="1044429"/>
      </dsp:txXfrm>
    </dsp:sp>
    <dsp:sp modelId="{F02BC801-4F0F-4D14-8095-1BE68056BAA9}">
      <dsp:nvSpPr>
        <dsp:cNvPr id="0" name=""/>
        <dsp:cNvSpPr/>
      </dsp:nvSpPr>
      <dsp:spPr>
        <a:xfrm>
          <a:off x="5745743" y="583034"/>
          <a:ext cx="1740715" cy="104442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Extra-curricular activities</a:t>
          </a:r>
        </a:p>
      </dsp:txBody>
      <dsp:txXfrm>
        <a:off x="5745743" y="583034"/>
        <a:ext cx="1740715" cy="1044429"/>
      </dsp:txXfrm>
    </dsp:sp>
    <dsp:sp modelId="{A0500FB2-B602-4E6E-AF25-1CCE88794874}">
      <dsp:nvSpPr>
        <dsp:cNvPr id="0" name=""/>
        <dsp:cNvSpPr/>
      </dsp:nvSpPr>
      <dsp:spPr>
        <a:xfrm>
          <a:off x="7660531" y="583034"/>
          <a:ext cx="1740715" cy="104442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a:t>Support</a:t>
          </a:r>
          <a:endParaRPr lang="en-GB" sz="2000" b="1" kern="1200" dirty="0"/>
        </a:p>
      </dsp:txBody>
      <dsp:txXfrm>
        <a:off x="7660531" y="583034"/>
        <a:ext cx="1740715" cy="1044429"/>
      </dsp:txXfrm>
    </dsp:sp>
    <dsp:sp modelId="{9244D915-397A-4800-9700-ED64C2EF8AD4}">
      <dsp:nvSpPr>
        <dsp:cNvPr id="0" name=""/>
        <dsp:cNvSpPr/>
      </dsp:nvSpPr>
      <dsp:spPr>
        <a:xfrm>
          <a:off x="9575318" y="583034"/>
          <a:ext cx="1740715" cy="104442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Exam preparation</a:t>
          </a:r>
        </a:p>
      </dsp:txBody>
      <dsp:txXfrm>
        <a:off x="9575318" y="583034"/>
        <a:ext cx="1740715" cy="1044429"/>
      </dsp:txXfrm>
    </dsp:sp>
    <dsp:sp modelId="{0D2E0499-4B8C-42EF-AAF5-69B77716C880}">
      <dsp:nvSpPr>
        <dsp:cNvPr id="0" name=""/>
        <dsp:cNvSpPr/>
      </dsp:nvSpPr>
      <dsp:spPr>
        <a:xfrm>
          <a:off x="958775" y="1801535"/>
          <a:ext cx="1740715" cy="104442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a:t>Life lessons</a:t>
          </a:r>
          <a:endParaRPr lang="en-GB" sz="2000" b="1" kern="1200" dirty="0"/>
        </a:p>
      </dsp:txBody>
      <dsp:txXfrm>
        <a:off x="958775" y="1801535"/>
        <a:ext cx="1740715" cy="1044429"/>
      </dsp:txXfrm>
    </dsp:sp>
    <dsp:sp modelId="{2F5C4725-6314-44C4-8123-D3D5D0E2C641}">
      <dsp:nvSpPr>
        <dsp:cNvPr id="0" name=""/>
        <dsp:cNvSpPr/>
      </dsp:nvSpPr>
      <dsp:spPr>
        <a:xfrm>
          <a:off x="2873562" y="1801535"/>
          <a:ext cx="1740715" cy="104442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Events</a:t>
          </a:r>
        </a:p>
      </dsp:txBody>
      <dsp:txXfrm>
        <a:off x="2873562" y="1801535"/>
        <a:ext cx="1740715" cy="1044429"/>
      </dsp:txXfrm>
    </dsp:sp>
    <dsp:sp modelId="{A16D2663-0E58-489A-A13D-566F9F23B789}">
      <dsp:nvSpPr>
        <dsp:cNvPr id="0" name=""/>
        <dsp:cNvSpPr/>
      </dsp:nvSpPr>
      <dsp:spPr>
        <a:xfrm>
          <a:off x="4788350" y="1801535"/>
          <a:ext cx="1740715" cy="104442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a:t>Friendships</a:t>
          </a:r>
          <a:endParaRPr lang="en-GB" sz="2000" b="1" kern="1200" dirty="0"/>
        </a:p>
      </dsp:txBody>
      <dsp:txXfrm>
        <a:off x="4788350" y="1801535"/>
        <a:ext cx="1740715" cy="1044429"/>
      </dsp:txXfrm>
    </dsp:sp>
    <dsp:sp modelId="{FD2F1615-FCC8-477C-A430-5F5588CE9134}">
      <dsp:nvSpPr>
        <dsp:cNvPr id="0" name=""/>
        <dsp:cNvSpPr/>
      </dsp:nvSpPr>
      <dsp:spPr>
        <a:xfrm>
          <a:off x="6703137" y="1801535"/>
          <a:ext cx="1740715" cy="104442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a:t>Teacher feedback</a:t>
          </a:r>
          <a:endParaRPr lang="en-GB" sz="2000" b="1" kern="1200" dirty="0"/>
        </a:p>
      </dsp:txBody>
      <dsp:txXfrm>
        <a:off x="6703137" y="1801535"/>
        <a:ext cx="1740715" cy="1044429"/>
      </dsp:txXfrm>
    </dsp:sp>
    <dsp:sp modelId="{133D8C54-4688-4446-9043-FD2DC0F38318}">
      <dsp:nvSpPr>
        <dsp:cNvPr id="0" name=""/>
        <dsp:cNvSpPr/>
      </dsp:nvSpPr>
      <dsp:spPr>
        <a:xfrm>
          <a:off x="8617924" y="1801535"/>
          <a:ext cx="1740715" cy="104442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Opportunities</a:t>
          </a:r>
        </a:p>
      </dsp:txBody>
      <dsp:txXfrm>
        <a:off x="8617924" y="1801535"/>
        <a:ext cx="1740715" cy="104442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192E41C8-5726-4165-9A8C-0300BC205F61}" type="datetimeFigureOut">
              <a:rPr lang="en-GB" smtClean="0"/>
              <a:t>06/01/2025</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EA73B5D5-D454-49A0-AF6D-B5AE20BDAEB7}" type="slidenum">
              <a:rPr lang="en-GB" smtClean="0"/>
              <a:t>‹#›</a:t>
            </a:fld>
            <a:endParaRPr lang="en-GB"/>
          </a:p>
        </p:txBody>
      </p:sp>
    </p:spTree>
    <p:extLst>
      <p:ext uri="{BB962C8B-B14F-4D97-AF65-F5344CB8AC3E}">
        <p14:creationId xmlns:p14="http://schemas.microsoft.com/office/powerpoint/2010/main" val="3416889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adapt these slides to meet the needs of your school and children.  We would love to hear from schools that have used the assembly during the week of action or beyond, we are on Twitter @</a:t>
            </a:r>
            <a:r>
              <a:rPr lang="en-US" dirty="0" err="1"/>
              <a:t>AchieveWellTeam</a:t>
            </a:r>
            <a:r>
              <a:rPr lang="en-US" dirty="0"/>
              <a:t> or you can email us on </a:t>
            </a:r>
            <a:r>
              <a:rPr lang="en-US" dirty="0" err="1"/>
              <a:t>achievewell@nottinghamcity.gov.uk</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this assembly, each child will need a </a:t>
            </a:r>
            <a:r>
              <a:rPr lang="en-US" dirty="0" err="1"/>
              <a:t>post-it</a:t>
            </a:r>
            <a:r>
              <a:rPr lang="en-US" dirty="0"/>
              <a:t> note or a slip of scrap paper to write their ideas for slide 19.</a:t>
            </a:r>
          </a:p>
          <a:p>
            <a:endParaRPr lang="en-US" dirty="0"/>
          </a:p>
        </p:txBody>
      </p:sp>
      <p:sp>
        <p:nvSpPr>
          <p:cNvPr id="4" name="Slide Number Placeholder 3"/>
          <p:cNvSpPr>
            <a:spLocks noGrp="1"/>
          </p:cNvSpPr>
          <p:nvPr>
            <p:ph type="sldNum" sz="quarter" idx="5"/>
          </p:nvPr>
        </p:nvSpPr>
        <p:spPr/>
        <p:txBody>
          <a:bodyPr/>
          <a:lstStyle/>
          <a:p>
            <a:fld id="{EA73B5D5-D454-49A0-AF6D-B5AE20BDAEB7}" type="slidenum">
              <a:rPr lang="en-GB" smtClean="0"/>
              <a:t>1</a:t>
            </a:fld>
            <a:endParaRPr lang="en-GB"/>
          </a:p>
        </p:txBody>
      </p:sp>
    </p:spTree>
    <p:extLst>
      <p:ext uri="{BB962C8B-B14F-4D97-AF65-F5344CB8AC3E}">
        <p14:creationId xmlns:p14="http://schemas.microsoft.com/office/powerpoint/2010/main" val="3954313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Regular attendance is essential for effective exam preparation, as it allows students to fully engage in lessons, review key concepts, and participate in discussions that reinforce learning. Missing school can lead to gaps in knowledge, making it difficult to keep up with the curriculum and adequately prepare for exams, which can impact performance and confidence during exams.</a:t>
            </a:r>
          </a:p>
        </p:txBody>
      </p:sp>
      <p:sp>
        <p:nvSpPr>
          <p:cNvPr id="4" name="Slide Number Placeholder 3"/>
          <p:cNvSpPr>
            <a:spLocks noGrp="1"/>
          </p:cNvSpPr>
          <p:nvPr>
            <p:ph type="sldNum" sz="quarter" idx="5"/>
          </p:nvPr>
        </p:nvSpPr>
        <p:spPr/>
        <p:txBody>
          <a:bodyPr/>
          <a:lstStyle/>
          <a:p>
            <a:fld id="{EA73B5D5-D454-49A0-AF6D-B5AE20BDAEB7}" type="slidenum">
              <a:rPr lang="en-GB" smtClean="0"/>
              <a:t>11</a:t>
            </a:fld>
            <a:endParaRPr lang="en-GB"/>
          </a:p>
        </p:txBody>
      </p:sp>
    </p:spTree>
    <p:extLst>
      <p:ext uri="{BB962C8B-B14F-4D97-AF65-F5344CB8AC3E}">
        <p14:creationId xmlns:p14="http://schemas.microsoft.com/office/powerpoint/2010/main" val="1500654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Consistent school attendance provides students with valuable life lessons, such as time management, responsibility, and perseverance, that are learned through daily routines and challenges. Missing school reduces exposure to these experiences, which are essential for developing the skills needed to navigate both academic, personal and work challenges later in life.</a:t>
            </a:r>
          </a:p>
        </p:txBody>
      </p:sp>
      <p:sp>
        <p:nvSpPr>
          <p:cNvPr id="4" name="Slide Number Placeholder 3"/>
          <p:cNvSpPr>
            <a:spLocks noGrp="1"/>
          </p:cNvSpPr>
          <p:nvPr>
            <p:ph type="sldNum" sz="quarter" idx="5"/>
          </p:nvPr>
        </p:nvSpPr>
        <p:spPr/>
        <p:txBody>
          <a:bodyPr/>
          <a:lstStyle/>
          <a:p>
            <a:fld id="{EA73B5D5-D454-49A0-AF6D-B5AE20BDAEB7}" type="slidenum">
              <a:rPr lang="en-GB" smtClean="0"/>
              <a:t>12</a:t>
            </a:fld>
            <a:endParaRPr lang="en-GB"/>
          </a:p>
        </p:txBody>
      </p:sp>
    </p:spTree>
    <p:extLst>
      <p:ext uri="{BB962C8B-B14F-4D97-AF65-F5344CB8AC3E}">
        <p14:creationId xmlns:p14="http://schemas.microsoft.com/office/powerpoint/2010/main" val="3806194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Regular school attendance allows students to form and strengthen friendships by engaging in daily social interactions with their peers. Missing school limits these opportunities, making it harder for students to bond, develop trust, and build lasting relationships that are important for emotional support and social development.</a:t>
            </a:r>
          </a:p>
        </p:txBody>
      </p:sp>
      <p:sp>
        <p:nvSpPr>
          <p:cNvPr id="4" name="Slide Number Placeholder 3"/>
          <p:cNvSpPr>
            <a:spLocks noGrp="1"/>
          </p:cNvSpPr>
          <p:nvPr>
            <p:ph type="sldNum" sz="quarter" idx="5"/>
          </p:nvPr>
        </p:nvSpPr>
        <p:spPr/>
        <p:txBody>
          <a:bodyPr/>
          <a:lstStyle/>
          <a:p>
            <a:fld id="{EA73B5D5-D454-49A0-AF6D-B5AE20BDAEB7}" type="slidenum">
              <a:rPr lang="en-GB" smtClean="0"/>
              <a:t>13</a:t>
            </a:fld>
            <a:endParaRPr lang="en-GB"/>
          </a:p>
        </p:txBody>
      </p:sp>
    </p:spTree>
    <p:extLst>
      <p:ext uri="{BB962C8B-B14F-4D97-AF65-F5344CB8AC3E}">
        <p14:creationId xmlns:p14="http://schemas.microsoft.com/office/powerpoint/2010/main" val="557396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Consistent school attendance ensures that students receive timely feedback from teachers, which is essential for understanding their strengths and areas for improvement. Missing school can delay this crucial guidance, making it more challenging for students to stay on track, address misconceptions, and make necessary adjustments to their learning.</a:t>
            </a:r>
          </a:p>
        </p:txBody>
      </p:sp>
      <p:sp>
        <p:nvSpPr>
          <p:cNvPr id="4" name="Slide Number Placeholder 3"/>
          <p:cNvSpPr>
            <a:spLocks noGrp="1"/>
          </p:cNvSpPr>
          <p:nvPr>
            <p:ph type="sldNum" sz="quarter" idx="5"/>
          </p:nvPr>
        </p:nvSpPr>
        <p:spPr/>
        <p:txBody>
          <a:bodyPr/>
          <a:lstStyle/>
          <a:p>
            <a:fld id="{EA73B5D5-D454-49A0-AF6D-B5AE20BDAEB7}" type="slidenum">
              <a:rPr lang="en-GB" smtClean="0"/>
              <a:t>14</a:t>
            </a:fld>
            <a:endParaRPr lang="en-GB"/>
          </a:p>
        </p:txBody>
      </p:sp>
    </p:spTree>
    <p:extLst>
      <p:ext uri="{BB962C8B-B14F-4D97-AF65-F5344CB8AC3E}">
        <p14:creationId xmlns:p14="http://schemas.microsoft.com/office/powerpoint/2010/main" val="2991225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Regular school attendance provides students with countless opportunities for personal and academic growth, including access to diverse learning experiences, extracurricular activities, and interactions with teachers and peers. Missing school limits these opportunities.</a:t>
            </a:r>
          </a:p>
        </p:txBody>
      </p:sp>
      <p:sp>
        <p:nvSpPr>
          <p:cNvPr id="4" name="Slide Number Placeholder 3"/>
          <p:cNvSpPr>
            <a:spLocks noGrp="1"/>
          </p:cNvSpPr>
          <p:nvPr>
            <p:ph type="sldNum" sz="quarter" idx="5"/>
          </p:nvPr>
        </p:nvSpPr>
        <p:spPr/>
        <p:txBody>
          <a:bodyPr/>
          <a:lstStyle/>
          <a:p>
            <a:fld id="{EA73B5D5-D454-49A0-AF6D-B5AE20BDAEB7}" type="slidenum">
              <a:rPr lang="en-GB" smtClean="0"/>
              <a:t>15</a:t>
            </a:fld>
            <a:endParaRPr lang="en-GB"/>
          </a:p>
        </p:txBody>
      </p:sp>
    </p:spTree>
    <p:extLst>
      <p:ext uri="{BB962C8B-B14F-4D97-AF65-F5344CB8AC3E}">
        <p14:creationId xmlns:p14="http://schemas.microsoft.com/office/powerpoint/2010/main" val="2036755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to consider for themselves and then discuss with the person next to them.  If time allows, take some feedback.</a:t>
            </a:r>
          </a:p>
        </p:txBody>
      </p:sp>
      <p:sp>
        <p:nvSpPr>
          <p:cNvPr id="4" name="Slide Number Placeholder 3"/>
          <p:cNvSpPr>
            <a:spLocks noGrp="1"/>
          </p:cNvSpPr>
          <p:nvPr>
            <p:ph type="sldNum" sz="quarter" idx="5"/>
          </p:nvPr>
        </p:nvSpPr>
        <p:spPr/>
        <p:txBody>
          <a:bodyPr/>
          <a:lstStyle/>
          <a:p>
            <a:fld id="{EA73B5D5-D454-49A0-AF6D-B5AE20BDAEB7}" type="slidenum">
              <a:rPr lang="en-GB" smtClean="0"/>
              <a:t>16</a:t>
            </a:fld>
            <a:endParaRPr lang="en-GB"/>
          </a:p>
        </p:txBody>
      </p:sp>
    </p:spTree>
    <p:extLst>
      <p:ext uri="{BB962C8B-B14F-4D97-AF65-F5344CB8AC3E}">
        <p14:creationId xmlns:p14="http://schemas.microsoft.com/office/powerpoint/2010/main" val="4012587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Regular attendance is crucial because each school day provides unique experiences. While some missed work can be made up, other losses—like social bonds, practical skills, or inspirational moments—are harder to recover.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 students if they agree with the statement from Malcolm X.</a:t>
            </a:r>
          </a:p>
          <a:p>
            <a:endParaRPr lang="en-US" dirty="0"/>
          </a:p>
        </p:txBody>
      </p:sp>
      <p:sp>
        <p:nvSpPr>
          <p:cNvPr id="4" name="Slide Number Placeholder 3"/>
          <p:cNvSpPr>
            <a:spLocks noGrp="1"/>
          </p:cNvSpPr>
          <p:nvPr>
            <p:ph type="sldNum" sz="quarter" idx="5"/>
          </p:nvPr>
        </p:nvSpPr>
        <p:spPr/>
        <p:txBody>
          <a:bodyPr/>
          <a:lstStyle/>
          <a:p>
            <a:fld id="{EA73B5D5-D454-49A0-AF6D-B5AE20BDAEB7}" type="slidenum">
              <a:rPr lang="en-GB" smtClean="0"/>
              <a:t>17</a:t>
            </a:fld>
            <a:endParaRPr lang="en-GB"/>
          </a:p>
        </p:txBody>
      </p:sp>
    </p:spTree>
    <p:extLst>
      <p:ext uri="{BB962C8B-B14F-4D97-AF65-F5344CB8AC3E}">
        <p14:creationId xmlns:p14="http://schemas.microsoft.com/office/powerpoint/2010/main" val="1279135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the title question, ask students to share their ideas.  Then share the rest of the slide contents.</a:t>
            </a:r>
          </a:p>
        </p:txBody>
      </p:sp>
      <p:sp>
        <p:nvSpPr>
          <p:cNvPr id="4" name="Slide Number Placeholder 3"/>
          <p:cNvSpPr>
            <a:spLocks noGrp="1"/>
          </p:cNvSpPr>
          <p:nvPr>
            <p:ph type="sldNum" sz="quarter" idx="5"/>
          </p:nvPr>
        </p:nvSpPr>
        <p:spPr/>
        <p:txBody>
          <a:bodyPr/>
          <a:lstStyle/>
          <a:p>
            <a:fld id="{EA73B5D5-D454-49A0-AF6D-B5AE20BDAEB7}" type="slidenum">
              <a:rPr lang="en-GB" smtClean="0"/>
              <a:t>18</a:t>
            </a:fld>
            <a:endParaRPr lang="en-GB"/>
          </a:p>
        </p:txBody>
      </p:sp>
    </p:spTree>
    <p:extLst>
      <p:ext uri="{BB962C8B-B14F-4D97-AF65-F5344CB8AC3E}">
        <p14:creationId xmlns:p14="http://schemas.microsoft.com/office/powerpoint/2010/main" val="2538307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a box or basket for students to write down their ideas.  Collate these, discuss as a staff and respond using a ‘You Said, We did’ approach.</a:t>
            </a:r>
          </a:p>
        </p:txBody>
      </p:sp>
      <p:sp>
        <p:nvSpPr>
          <p:cNvPr id="4" name="Slide Number Placeholder 3"/>
          <p:cNvSpPr>
            <a:spLocks noGrp="1"/>
          </p:cNvSpPr>
          <p:nvPr>
            <p:ph type="sldNum" sz="quarter" idx="5"/>
          </p:nvPr>
        </p:nvSpPr>
        <p:spPr/>
        <p:txBody>
          <a:bodyPr/>
          <a:lstStyle/>
          <a:p>
            <a:fld id="{EA73B5D5-D454-49A0-AF6D-B5AE20BDAEB7}" type="slidenum">
              <a:rPr lang="en-GB" smtClean="0"/>
              <a:t>19</a:t>
            </a:fld>
            <a:endParaRPr lang="en-GB"/>
          </a:p>
        </p:txBody>
      </p:sp>
    </p:spTree>
    <p:extLst>
      <p:ext uri="{BB962C8B-B14F-4D97-AF65-F5344CB8AC3E}">
        <p14:creationId xmlns:p14="http://schemas.microsoft.com/office/powerpoint/2010/main" val="1983473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Fill in this slide with the details for your school</a:t>
            </a:r>
          </a:p>
        </p:txBody>
      </p:sp>
      <p:sp>
        <p:nvSpPr>
          <p:cNvPr id="4" name="Slide Number Placeholder 3"/>
          <p:cNvSpPr>
            <a:spLocks noGrp="1"/>
          </p:cNvSpPr>
          <p:nvPr>
            <p:ph type="sldNum" sz="quarter" idx="5"/>
          </p:nvPr>
        </p:nvSpPr>
        <p:spPr/>
        <p:txBody>
          <a:bodyPr/>
          <a:lstStyle/>
          <a:p>
            <a:fld id="{EA73B5D5-D454-49A0-AF6D-B5AE20BDAEB7}" type="slidenum">
              <a:rPr lang="en-GB" smtClean="0"/>
              <a:t>20</a:t>
            </a:fld>
            <a:endParaRPr lang="en-GB"/>
          </a:p>
        </p:txBody>
      </p:sp>
    </p:spTree>
    <p:extLst>
      <p:ext uri="{BB962C8B-B14F-4D97-AF65-F5344CB8AC3E}">
        <p14:creationId xmlns:p14="http://schemas.microsoft.com/office/powerpoint/2010/main" val="1331119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Harriet Tubman (1822–1913) was an American abolitionist, political activist, and humanitarian best known for her role as a conductor on the Underground Railroad, where she helped enslaved people escape to freedom. Born into slavery, Tubman escaped herself and dedicated her life to fighting for the abolition of slavery and equal rights, later serving as a spy, nurse, and scout for the Union Army during the Civil War.</a:t>
            </a:r>
          </a:p>
        </p:txBody>
      </p:sp>
      <p:sp>
        <p:nvSpPr>
          <p:cNvPr id="4" name="Slide Number Placeholder 3"/>
          <p:cNvSpPr>
            <a:spLocks noGrp="1"/>
          </p:cNvSpPr>
          <p:nvPr>
            <p:ph type="sldNum" sz="quarter" idx="5"/>
          </p:nvPr>
        </p:nvSpPr>
        <p:spPr/>
        <p:txBody>
          <a:bodyPr/>
          <a:lstStyle/>
          <a:p>
            <a:fld id="{EA73B5D5-D454-49A0-AF6D-B5AE20BDAEB7}" type="slidenum">
              <a:rPr lang="en-GB" smtClean="0"/>
              <a:t>2</a:t>
            </a:fld>
            <a:endParaRPr lang="en-GB"/>
          </a:p>
        </p:txBody>
      </p:sp>
    </p:spTree>
    <p:extLst>
      <p:ext uri="{BB962C8B-B14F-4D97-AF65-F5344CB8AC3E}">
        <p14:creationId xmlns:p14="http://schemas.microsoft.com/office/powerpoint/2010/main" val="3214083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students to think about this question, they may also choose to discuss with the person next to them. If appropriate and time permits, ask a few students to share their dreams. </a:t>
            </a:r>
          </a:p>
        </p:txBody>
      </p:sp>
      <p:sp>
        <p:nvSpPr>
          <p:cNvPr id="4" name="Slide Number Placeholder 3"/>
          <p:cNvSpPr>
            <a:spLocks noGrp="1"/>
          </p:cNvSpPr>
          <p:nvPr>
            <p:ph type="sldNum" sz="quarter" idx="5"/>
          </p:nvPr>
        </p:nvSpPr>
        <p:spPr/>
        <p:txBody>
          <a:bodyPr/>
          <a:lstStyle/>
          <a:p>
            <a:fld id="{EA73B5D5-D454-49A0-AF6D-B5AE20BDAEB7}" type="slidenum">
              <a:rPr lang="en-GB" smtClean="0"/>
              <a:t>3</a:t>
            </a:fld>
            <a:endParaRPr lang="en-GB"/>
          </a:p>
        </p:txBody>
      </p:sp>
    </p:spTree>
    <p:extLst>
      <p:ext uri="{BB962C8B-B14F-4D97-AF65-F5344CB8AC3E}">
        <p14:creationId xmlns:p14="http://schemas.microsoft.com/office/powerpoint/2010/main" val="563148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to discuss with the person next to them.  Encourage them to think broadly in their responses to the question.  Take some responses from the students.</a:t>
            </a:r>
          </a:p>
        </p:txBody>
      </p:sp>
      <p:sp>
        <p:nvSpPr>
          <p:cNvPr id="4" name="Slide Number Placeholder 3"/>
          <p:cNvSpPr>
            <a:spLocks noGrp="1"/>
          </p:cNvSpPr>
          <p:nvPr>
            <p:ph type="sldNum" sz="quarter" idx="5"/>
          </p:nvPr>
        </p:nvSpPr>
        <p:spPr/>
        <p:txBody>
          <a:bodyPr/>
          <a:lstStyle/>
          <a:p>
            <a:fld id="{EA73B5D5-D454-49A0-AF6D-B5AE20BDAEB7}" type="slidenum">
              <a:rPr lang="en-GB" smtClean="0"/>
              <a:t>5</a:t>
            </a:fld>
            <a:endParaRPr lang="en-GB"/>
          </a:p>
        </p:txBody>
      </p:sp>
    </p:spTree>
    <p:extLst>
      <p:ext uri="{BB962C8B-B14F-4D97-AF65-F5344CB8AC3E}">
        <p14:creationId xmlns:p14="http://schemas.microsoft.com/office/powerpoint/2010/main" val="4206244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Falling behind in learning, making it harder to catch up, missing key concepts.  Each lesson builds on the next, so if one or more are missed it becomes more difficult to understand the key concepts.</a:t>
            </a:r>
          </a:p>
        </p:txBody>
      </p:sp>
      <p:sp>
        <p:nvSpPr>
          <p:cNvPr id="4" name="Slide Number Placeholder 3"/>
          <p:cNvSpPr>
            <a:spLocks noGrp="1"/>
          </p:cNvSpPr>
          <p:nvPr>
            <p:ph type="sldNum" sz="quarter" idx="5"/>
          </p:nvPr>
        </p:nvSpPr>
        <p:spPr/>
        <p:txBody>
          <a:bodyPr/>
          <a:lstStyle/>
          <a:p>
            <a:fld id="{EA73B5D5-D454-49A0-AF6D-B5AE20BDAEB7}" type="slidenum">
              <a:rPr lang="en-GB" smtClean="0"/>
              <a:t>6</a:t>
            </a:fld>
            <a:endParaRPr lang="en-GB"/>
          </a:p>
        </p:txBody>
      </p:sp>
    </p:spTree>
    <p:extLst>
      <p:ext uri="{BB962C8B-B14F-4D97-AF65-F5344CB8AC3E}">
        <p14:creationId xmlns:p14="http://schemas.microsoft.com/office/powerpoint/2010/main" val="3076534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Regular school attendance is vital for developing social skills, it provides students with opportunities to interact with peers and adults, build friendships, and learn how to communicate effectively with a range of people. Missing school can hinder their ability to collaborate, adapt to social norms, and foster a sense of belonging.</a:t>
            </a:r>
          </a:p>
        </p:txBody>
      </p:sp>
      <p:sp>
        <p:nvSpPr>
          <p:cNvPr id="4" name="Slide Number Placeholder 3"/>
          <p:cNvSpPr>
            <a:spLocks noGrp="1"/>
          </p:cNvSpPr>
          <p:nvPr>
            <p:ph type="sldNum" sz="quarter" idx="5"/>
          </p:nvPr>
        </p:nvSpPr>
        <p:spPr/>
        <p:txBody>
          <a:bodyPr/>
          <a:lstStyle/>
          <a:p>
            <a:fld id="{EA73B5D5-D454-49A0-AF6D-B5AE20BDAEB7}" type="slidenum">
              <a:rPr lang="en-GB" smtClean="0"/>
              <a:t>7</a:t>
            </a:fld>
            <a:endParaRPr lang="en-GB"/>
          </a:p>
        </p:txBody>
      </p:sp>
    </p:spTree>
    <p:extLst>
      <p:ext uri="{BB962C8B-B14F-4D97-AF65-F5344CB8AC3E}">
        <p14:creationId xmlns:p14="http://schemas.microsoft.com/office/powerpoint/2010/main" val="1192678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Consistent school attendance plays a crucial role in helping students build self-confidence by allowing them to participate in activities that challenge their abilities, such as group projects or class discussions. When students are absent, they miss out on opportunities to overcome challenges, receive positive reinforcement, and develop the resilience needed to handle new social or academic situations, which are all essential for growing their confidence.</a:t>
            </a:r>
          </a:p>
        </p:txBody>
      </p:sp>
      <p:sp>
        <p:nvSpPr>
          <p:cNvPr id="4" name="Slide Number Placeholder 3"/>
          <p:cNvSpPr>
            <a:spLocks noGrp="1"/>
          </p:cNvSpPr>
          <p:nvPr>
            <p:ph type="sldNum" sz="quarter" idx="5"/>
          </p:nvPr>
        </p:nvSpPr>
        <p:spPr/>
        <p:txBody>
          <a:bodyPr/>
          <a:lstStyle/>
          <a:p>
            <a:fld id="{EA73B5D5-D454-49A0-AF6D-B5AE20BDAEB7}" type="slidenum">
              <a:rPr lang="en-GB" smtClean="0"/>
              <a:t>8</a:t>
            </a:fld>
            <a:endParaRPr lang="en-GB"/>
          </a:p>
        </p:txBody>
      </p:sp>
    </p:spTree>
    <p:extLst>
      <p:ext uri="{BB962C8B-B14F-4D97-AF65-F5344CB8AC3E}">
        <p14:creationId xmlns:p14="http://schemas.microsoft.com/office/powerpoint/2010/main" val="3267928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Regular attendance at school ensures students can take part in extra-curricular activities, such as sports, clubs, or arts </a:t>
            </a:r>
            <a:r>
              <a:rPr lang="en-US" dirty="0" err="1"/>
              <a:t>programmes</a:t>
            </a:r>
            <a:r>
              <a:rPr lang="en-US" dirty="0"/>
              <a:t>, which are key to developing a range of skills and interests outside the classroom. Missing these activities can limit their ability to explore new passions, build teamwork skills, and gain a sense of achievement, which are all crucial for personal growth and overall development.</a:t>
            </a:r>
          </a:p>
        </p:txBody>
      </p:sp>
      <p:sp>
        <p:nvSpPr>
          <p:cNvPr id="4" name="Slide Number Placeholder 3"/>
          <p:cNvSpPr>
            <a:spLocks noGrp="1"/>
          </p:cNvSpPr>
          <p:nvPr>
            <p:ph type="sldNum" sz="quarter" idx="5"/>
          </p:nvPr>
        </p:nvSpPr>
        <p:spPr/>
        <p:txBody>
          <a:bodyPr/>
          <a:lstStyle/>
          <a:p>
            <a:fld id="{EA73B5D5-D454-49A0-AF6D-B5AE20BDAEB7}" type="slidenum">
              <a:rPr lang="en-GB" smtClean="0"/>
              <a:t>9</a:t>
            </a:fld>
            <a:endParaRPr lang="en-GB"/>
          </a:p>
        </p:txBody>
      </p:sp>
    </p:spTree>
    <p:extLst>
      <p:ext uri="{BB962C8B-B14F-4D97-AF65-F5344CB8AC3E}">
        <p14:creationId xmlns:p14="http://schemas.microsoft.com/office/powerpoint/2010/main" val="2673311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Consistent school attendance provides students with access to the various forms of support available at school, such as academic help, counselling, and guidance from teachers. When students miss school, they miss out on crucial opportunities to receive tailored support and feedback, making it harder to address challenges and stay on track with both academic and emotional development.</a:t>
            </a:r>
          </a:p>
        </p:txBody>
      </p:sp>
      <p:sp>
        <p:nvSpPr>
          <p:cNvPr id="4" name="Slide Number Placeholder 3"/>
          <p:cNvSpPr>
            <a:spLocks noGrp="1"/>
          </p:cNvSpPr>
          <p:nvPr>
            <p:ph type="sldNum" sz="quarter" idx="5"/>
          </p:nvPr>
        </p:nvSpPr>
        <p:spPr/>
        <p:txBody>
          <a:bodyPr/>
          <a:lstStyle/>
          <a:p>
            <a:fld id="{EA73B5D5-D454-49A0-AF6D-B5AE20BDAEB7}" type="slidenum">
              <a:rPr lang="en-GB" smtClean="0"/>
              <a:t>10</a:t>
            </a:fld>
            <a:endParaRPr lang="en-GB"/>
          </a:p>
        </p:txBody>
      </p:sp>
    </p:spTree>
    <p:extLst>
      <p:ext uri="{BB962C8B-B14F-4D97-AF65-F5344CB8AC3E}">
        <p14:creationId xmlns:p14="http://schemas.microsoft.com/office/powerpoint/2010/main" val="2215785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876" y="2125980"/>
            <a:ext cx="10368598" cy="1440180"/>
          </a:xfrm>
          <a:prstGeom prst="rect">
            <a:avLst/>
          </a:prstGeom>
        </p:spPr>
        <p:txBody>
          <a:bodyPr wrap="square" lIns="0" tIns="0" rIns="0" bIns="0">
            <a:spAutoFit/>
          </a:bodyPr>
          <a:lstStyle>
            <a:lvl1pPr>
              <a:defRPr sz="3600" b="1" i="0">
                <a:solidFill>
                  <a:srgbClr val="52205E"/>
                </a:solidFill>
                <a:latin typeface="Century Gothic"/>
                <a:cs typeface="Century Gothic"/>
              </a:defRPr>
            </a:lvl1pPr>
          </a:lstStyle>
          <a:p>
            <a:endParaRPr/>
          </a:p>
        </p:txBody>
      </p:sp>
      <p:sp>
        <p:nvSpPr>
          <p:cNvPr id="3" name="Holder 3"/>
          <p:cNvSpPr>
            <a:spLocks noGrp="1"/>
          </p:cNvSpPr>
          <p:nvPr>
            <p:ph type="subTitle" idx="4"/>
          </p:nvPr>
        </p:nvSpPr>
        <p:spPr>
          <a:xfrm>
            <a:off x="1829752" y="3840480"/>
            <a:ext cx="8538845" cy="276999"/>
          </a:xfrm>
          <a:prstGeom prst="rect">
            <a:avLst/>
          </a:prstGeom>
        </p:spPr>
        <p:txBody>
          <a:bodyPr wrap="square" lIns="0" tIns="0" rIns="0" bIns="0">
            <a:spAutoFit/>
          </a:bodyPr>
          <a:lstStyle>
            <a:lvl1pPr>
              <a:defRPr>
                <a:latin typeface="Century Gothic" panose="020B0502020202020204" pitchFamily="34" charset="0"/>
              </a:defRPr>
            </a:lvl1pPr>
          </a:lstStyle>
          <a:p>
            <a:endParaRPr dirty="0"/>
          </a:p>
        </p:txBody>
      </p:sp>
      <p:sp>
        <p:nvSpPr>
          <p:cNvPr id="4" name="Holder 4"/>
          <p:cNvSpPr>
            <a:spLocks noGrp="1"/>
          </p:cNvSpPr>
          <p:nvPr>
            <p:ph type="ftr" sz="quarter" idx="5"/>
          </p:nvPr>
        </p:nvSpPr>
        <p:spPr>
          <a:xfrm>
            <a:off x="4147439" y="6377940"/>
            <a:ext cx="3903472"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7" y="6377940"/>
            <a:ext cx="28056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1/6/25</a:t>
            </a:fld>
            <a:endParaRPr lang="en-US"/>
          </a:p>
        </p:txBody>
      </p:sp>
      <p:sp>
        <p:nvSpPr>
          <p:cNvPr id="6" name="Holder 6"/>
          <p:cNvSpPr>
            <a:spLocks noGrp="1"/>
          </p:cNvSpPr>
          <p:nvPr>
            <p:ph type="sldNum" sz="quarter" idx="7"/>
          </p:nvPr>
        </p:nvSpPr>
        <p:spPr>
          <a:xfrm>
            <a:off x="8782812" y="6377940"/>
            <a:ext cx="28056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147439" y="6377940"/>
            <a:ext cx="3903472" cy="34290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609917" y="6377940"/>
            <a:ext cx="28056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1/6/25</a:t>
            </a:fld>
            <a:endParaRPr lang="en-US"/>
          </a:p>
        </p:txBody>
      </p:sp>
      <p:sp>
        <p:nvSpPr>
          <p:cNvPr id="4" name="Holder 4"/>
          <p:cNvSpPr>
            <a:spLocks noGrp="1"/>
          </p:cNvSpPr>
          <p:nvPr>
            <p:ph type="sldNum" sz="quarter" idx="7"/>
          </p:nvPr>
        </p:nvSpPr>
        <p:spPr>
          <a:xfrm>
            <a:off x="8782812" y="6377940"/>
            <a:ext cx="28056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16136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394000"/>
            <a:ext cx="4813300" cy="574039"/>
          </a:xfrm>
        </p:spPr>
        <p:txBody>
          <a:bodyPr lIns="0" tIns="0" rIns="0" bIns="0"/>
          <a:lstStyle>
            <a:lvl1pPr>
              <a:defRPr sz="3600" b="1" i="0">
                <a:solidFill>
                  <a:srgbClr val="52205E"/>
                </a:solidFill>
                <a:latin typeface="Century Gothic"/>
                <a:cs typeface="Century Gothic"/>
              </a:defRPr>
            </a:lvl1pPr>
          </a:lstStyle>
          <a:p>
            <a:endParaRPr dirty="0"/>
          </a:p>
        </p:txBody>
      </p:sp>
      <p:sp>
        <p:nvSpPr>
          <p:cNvPr id="3" name="Holder 3"/>
          <p:cNvSpPr>
            <a:spLocks noGrp="1"/>
          </p:cNvSpPr>
          <p:nvPr>
            <p:ph type="body" idx="1"/>
          </p:nvPr>
        </p:nvSpPr>
        <p:spPr>
          <a:xfrm>
            <a:off x="444500" y="2362200"/>
            <a:ext cx="10978515" cy="276999"/>
          </a:xfrm>
        </p:spPr>
        <p:txBody>
          <a:bodyPr lIns="0" tIns="0" rIns="0" bIns="0"/>
          <a:lstStyle>
            <a:lvl1pPr>
              <a:defRPr>
                <a:latin typeface="Century Gothic" panose="020B0502020202020204" pitchFamily="34" charset="0"/>
              </a:defRPr>
            </a:lvl1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52205E"/>
                </a:solidFill>
                <a:latin typeface="Century Gothic"/>
                <a:cs typeface="Century Gothic"/>
              </a:defRPr>
            </a:lvl1pPr>
          </a:lstStyle>
          <a:p>
            <a:endParaRPr/>
          </a:p>
        </p:txBody>
      </p:sp>
      <p:sp>
        <p:nvSpPr>
          <p:cNvPr id="3" name="Holder 3"/>
          <p:cNvSpPr>
            <a:spLocks noGrp="1"/>
          </p:cNvSpPr>
          <p:nvPr>
            <p:ph sz="half" idx="2"/>
          </p:nvPr>
        </p:nvSpPr>
        <p:spPr>
          <a:xfrm>
            <a:off x="630512" y="2133600"/>
            <a:ext cx="5306282" cy="276999"/>
          </a:xfrm>
          <a:prstGeom prst="rect">
            <a:avLst/>
          </a:prstGeom>
        </p:spPr>
        <p:txBody>
          <a:bodyPr wrap="square" lIns="0" tIns="0" rIns="0" bIns="0">
            <a:spAutoFit/>
          </a:bodyPr>
          <a:lstStyle>
            <a:lvl1pPr>
              <a:defRPr>
                <a:latin typeface="Century Gothic" panose="020B0502020202020204" pitchFamily="34" charset="0"/>
              </a:defRPr>
            </a:lvl1pPr>
          </a:lstStyle>
          <a:p>
            <a:endParaRPr dirty="0"/>
          </a:p>
        </p:txBody>
      </p:sp>
      <p:sp>
        <p:nvSpPr>
          <p:cNvPr id="4" name="Holder 4"/>
          <p:cNvSpPr>
            <a:spLocks noGrp="1"/>
          </p:cNvSpPr>
          <p:nvPr>
            <p:ph sz="half" idx="3"/>
          </p:nvPr>
        </p:nvSpPr>
        <p:spPr>
          <a:xfrm>
            <a:off x="6302745" y="2133600"/>
            <a:ext cx="5306282" cy="276999"/>
          </a:xfrm>
          <a:prstGeom prst="rect">
            <a:avLst/>
          </a:prstGeom>
        </p:spPr>
        <p:txBody>
          <a:bodyPr wrap="square" lIns="0" tIns="0" rIns="0" bIns="0">
            <a:spAutoFit/>
          </a:bodyPr>
          <a:lstStyle>
            <a:lvl1pPr>
              <a:defRPr>
                <a:latin typeface="Century Gothic" panose="020B0502020202020204" pitchFamily="34" charset="0"/>
              </a:defRPr>
            </a:lvl1pPr>
          </a:lstStyle>
          <a:p>
            <a:endParaRPr dirty="0"/>
          </a:p>
        </p:txBody>
      </p:sp>
      <p:sp>
        <p:nvSpPr>
          <p:cNvPr id="5" name="Holder 5"/>
          <p:cNvSpPr>
            <a:spLocks noGrp="1"/>
          </p:cNvSpPr>
          <p:nvPr>
            <p:ph type="ftr" sz="quarter" idx="5"/>
          </p:nvPr>
        </p:nvSpPr>
        <p:spPr>
          <a:xfrm>
            <a:off x="4147439" y="6377940"/>
            <a:ext cx="3903472" cy="34290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609917" y="6377940"/>
            <a:ext cx="28056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1/6/25</a:t>
            </a:fld>
            <a:endParaRPr lang="en-US"/>
          </a:p>
        </p:txBody>
      </p:sp>
      <p:sp>
        <p:nvSpPr>
          <p:cNvPr id="7" name="Holder 7"/>
          <p:cNvSpPr>
            <a:spLocks noGrp="1"/>
          </p:cNvSpPr>
          <p:nvPr>
            <p:ph type="sldNum" sz="quarter" idx="7"/>
          </p:nvPr>
        </p:nvSpPr>
        <p:spPr>
          <a:xfrm>
            <a:off x="8782812" y="6377940"/>
            <a:ext cx="28056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52205E"/>
                </a:solidFill>
                <a:latin typeface="Century Gothic"/>
                <a:cs typeface="Century Gothic"/>
              </a:defRPr>
            </a:lvl1pPr>
          </a:lstStyle>
          <a:p>
            <a:endParaRPr/>
          </a:p>
        </p:txBody>
      </p:sp>
      <p:sp>
        <p:nvSpPr>
          <p:cNvPr id="3" name="Holder 3"/>
          <p:cNvSpPr>
            <a:spLocks noGrp="1"/>
          </p:cNvSpPr>
          <p:nvPr>
            <p:ph type="ftr" sz="quarter" idx="5"/>
          </p:nvPr>
        </p:nvSpPr>
        <p:spPr>
          <a:xfrm>
            <a:off x="4147439" y="6377940"/>
            <a:ext cx="3903472" cy="342900"/>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609917" y="6377940"/>
            <a:ext cx="28056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1/6/25</a:t>
            </a:fld>
            <a:endParaRPr lang="en-US"/>
          </a:p>
        </p:txBody>
      </p:sp>
      <p:sp>
        <p:nvSpPr>
          <p:cNvPr id="5" name="Holder 5"/>
          <p:cNvSpPr>
            <a:spLocks noGrp="1"/>
          </p:cNvSpPr>
          <p:nvPr>
            <p:ph type="sldNum" sz="quarter" idx="7"/>
          </p:nvPr>
        </p:nvSpPr>
        <p:spPr>
          <a:xfrm>
            <a:off x="8782812" y="6377940"/>
            <a:ext cx="28056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147439" y="6377940"/>
            <a:ext cx="3903472" cy="34290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609917" y="6377940"/>
            <a:ext cx="28056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1/6/25</a:t>
            </a:fld>
            <a:endParaRPr lang="en-US"/>
          </a:p>
        </p:txBody>
      </p:sp>
      <p:sp>
        <p:nvSpPr>
          <p:cNvPr id="4" name="Holder 4"/>
          <p:cNvSpPr>
            <a:spLocks noGrp="1"/>
          </p:cNvSpPr>
          <p:nvPr>
            <p:ph type="sldNum" sz="quarter" idx="7"/>
          </p:nvPr>
        </p:nvSpPr>
        <p:spPr>
          <a:xfrm>
            <a:off x="8782812" y="6377940"/>
            <a:ext cx="28056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876" y="2125980"/>
            <a:ext cx="10368598" cy="1440180"/>
          </a:xfrm>
          <a:prstGeom prst="rect">
            <a:avLst/>
          </a:prstGeom>
        </p:spPr>
        <p:txBody>
          <a:bodyPr wrap="square" lIns="0" tIns="0" rIns="0" bIns="0">
            <a:spAutoFit/>
          </a:bodyPr>
          <a:lstStyle>
            <a:lvl1pPr>
              <a:defRPr sz="3600" b="1" i="0">
                <a:solidFill>
                  <a:srgbClr val="52205E"/>
                </a:solidFill>
                <a:latin typeface="Century Gothic"/>
                <a:cs typeface="Century Gothic"/>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7439" y="6377940"/>
            <a:ext cx="3903472"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7" y="6377940"/>
            <a:ext cx="28056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1/6/25</a:t>
            </a:fld>
            <a:endParaRPr lang="en-US"/>
          </a:p>
        </p:txBody>
      </p:sp>
      <p:sp>
        <p:nvSpPr>
          <p:cNvPr id="6" name="Holder 6"/>
          <p:cNvSpPr>
            <a:spLocks noGrp="1"/>
          </p:cNvSpPr>
          <p:nvPr>
            <p:ph type="sldNum" sz="quarter" idx="7"/>
          </p:nvPr>
        </p:nvSpPr>
        <p:spPr>
          <a:xfrm>
            <a:off x="8782812" y="6377940"/>
            <a:ext cx="28056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77956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44500" y="1394000"/>
            <a:ext cx="4813300" cy="574039"/>
          </a:xfrm>
        </p:spPr>
        <p:txBody>
          <a:bodyPr lIns="0" tIns="0" rIns="0" bIns="0"/>
          <a:lstStyle>
            <a:lvl1pPr>
              <a:defRPr sz="3600" b="1" i="0">
                <a:solidFill>
                  <a:srgbClr val="52205E"/>
                </a:solidFill>
                <a:latin typeface="Century Gothic"/>
                <a:cs typeface="Century Gothic"/>
              </a:defRPr>
            </a:lvl1pPr>
          </a:lstStyle>
          <a:p>
            <a:endParaRPr dirty="0"/>
          </a:p>
        </p:txBody>
      </p:sp>
      <p:sp>
        <p:nvSpPr>
          <p:cNvPr id="3" name="Holder 3"/>
          <p:cNvSpPr>
            <a:spLocks noGrp="1"/>
          </p:cNvSpPr>
          <p:nvPr>
            <p:ph type="body" idx="1"/>
          </p:nvPr>
        </p:nvSpPr>
        <p:spPr>
          <a:xfrm>
            <a:off x="444500" y="2362200"/>
            <a:ext cx="10978515" cy="276999"/>
          </a:xfrm>
        </p:spPr>
        <p:txBody>
          <a:bodyPr lIns="0" tIns="0" rIns="0" bIns="0"/>
          <a:lstStyle>
            <a:lvl1pPr>
              <a:defRPr>
                <a:latin typeface="Century Gothic" panose="020B0502020202020204" pitchFamily="34" charset="0"/>
              </a:defRPr>
            </a:lvl1pPr>
          </a:lstStyle>
          <a:p>
            <a:endParaRPr dirty="0"/>
          </a:p>
        </p:txBody>
      </p:sp>
    </p:spTree>
    <p:extLst>
      <p:ext uri="{BB962C8B-B14F-4D97-AF65-F5344CB8AC3E}">
        <p14:creationId xmlns:p14="http://schemas.microsoft.com/office/powerpoint/2010/main" val="1615625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52205E"/>
                </a:solidFill>
                <a:latin typeface="Century Gothic"/>
                <a:cs typeface="Century Gothic"/>
              </a:defRPr>
            </a:lvl1pPr>
          </a:lstStyle>
          <a:p>
            <a:endParaRPr/>
          </a:p>
        </p:txBody>
      </p:sp>
      <p:sp>
        <p:nvSpPr>
          <p:cNvPr id="3" name="Holder 3"/>
          <p:cNvSpPr>
            <a:spLocks noGrp="1"/>
          </p:cNvSpPr>
          <p:nvPr>
            <p:ph sz="half" idx="2"/>
          </p:nvPr>
        </p:nvSpPr>
        <p:spPr>
          <a:xfrm>
            <a:off x="609917" y="1577340"/>
            <a:ext cx="5306282"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4147439" y="6377940"/>
            <a:ext cx="3903472" cy="34290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609917" y="6377940"/>
            <a:ext cx="28056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1/6/25</a:t>
            </a:fld>
            <a:endParaRPr lang="en-US"/>
          </a:p>
        </p:txBody>
      </p:sp>
      <p:sp>
        <p:nvSpPr>
          <p:cNvPr id="7" name="Holder 7"/>
          <p:cNvSpPr>
            <a:spLocks noGrp="1"/>
          </p:cNvSpPr>
          <p:nvPr>
            <p:ph type="sldNum" sz="quarter" idx="7"/>
          </p:nvPr>
        </p:nvSpPr>
        <p:spPr>
          <a:xfrm>
            <a:off x="8782812" y="6377940"/>
            <a:ext cx="28056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13398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52205E"/>
                </a:solidFill>
                <a:latin typeface="Century Gothic"/>
                <a:cs typeface="Century Gothic"/>
              </a:defRPr>
            </a:lvl1pPr>
          </a:lstStyle>
          <a:p>
            <a:endParaRPr/>
          </a:p>
        </p:txBody>
      </p:sp>
      <p:sp>
        <p:nvSpPr>
          <p:cNvPr id="3" name="Holder 3"/>
          <p:cNvSpPr>
            <a:spLocks noGrp="1"/>
          </p:cNvSpPr>
          <p:nvPr>
            <p:ph type="ftr" sz="quarter" idx="5"/>
          </p:nvPr>
        </p:nvSpPr>
        <p:spPr>
          <a:xfrm>
            <a:off x="4147439" y="6377940"/>
            <a:ext cx="3903472" cy="342900"/>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609917" y="6377940"/>
            <a:ext cx="28056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1/6/25</a:t>
            </a:fld>
            <a:endParaRPr lang="en-US"/>
          </a:p>
        </p:txBody>
      </p:sp>
      <p:sp>
        <p:nvSpPr>
          <p:cNvPr id="5" name="Holder 5"/>
          <p:cNvSpPr>
            <a:spLocks noGrp="1"/>
          </p:cNvSpPr>
          <p:nvPr>
            <p:ph type="sldNum" sz="quarter" idx="7"/>
          </p:nvPr>
        </p:nvSpPr>
        <p:spPr>
          <a:xfrm>
            <a:off x="8782812" y="6377940"/>
            <a:ext cx="28056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41305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84DC816-336F-1849-958C-7F6B6F115B8F}"/>
              </a:ext>
            </a:extLst>
          </p:cNvPr>
          <p:cNvPicPr>
            <a:picLocks noChangeAspect="1"/>
          </p:cNvPicPr>
          <p:nvPr userDrawn="1"/>
        </p:nvPicPr>
        <p:blipFill>
          <a:blip r:embed="rId7" cstate="print">
            <a:alphaModFix amt="19000"/>
            <a:extLst>
              <a:ext uri="{28A0092B-C50C-407E-A947-70E740481C1C}">
                <a14:useLocalDpi xmlns:a14="http://schemas.microsoft.com/office/drawing/2010/main" val="0"/>
              </a:ext>
            </a:extLst>
          </a:blip>
          <a:stretch>
            <a:fillRect/>
          </a:stretch>
        </p:blipFill>
        <p:spPr>
          <a:xfrm>
            <a:off x="8534400" y="505726"/>
            <a:ext cx="4844174" cy="4724400"/>
          </a:xfrm>
          <a:prstGeom prst="rect">
            <a:avLst/>
          </a:prstGeom>
        </p:spPr>
      </p:pic>
      <p:pic>
        <p:nvPicPr>
          <p:cNvPr id="16" name="bg object 16"/>
          <p:cNvPicPr/>
          <p:nvPr/>
        </p:nvPicPr>
        <p:blipFill>
          <a:blip r:embed="rId8" cstate="print"/>
          <a:stretch>
            <a:fillRect/>
          </a:stretch>
        </p:blipFill>
        <p:spPr>
          <a:xfrm>
            <a:off x="457200" y="505726"/>
            <a:ext cx="3401796" cy="750928"/>
          </a:xfrm>
          <a:prstGeom prst="rect">
            <a:avLst/>
          </a:prstGeom>
        </p:spPr>
      </p:pic>
      <p:pic>
        <p:nvPicPr>
          <p:cNvPr id="17" name="bg object 17"/>
          <p:cNvPicPr/>
          <p:nvPr/>
        </p:nvPicPr>
        <p:blipFill>
          <a:blip r:embed="rId9" cstate="print"/>
          <a:stretch>
            <a:fillRect/>
          </a:stretch>
        </p:blipFill>
        <p:spPr>
          <a:xfrm>
            <a:off x="0" y="5757163"/>
            <a:ext cx="12193206" cy="1100836"/>
          </a:xfrm>
          <a:prstGeom prst="rect">
            <a:avLst/>
          </a:prstGeom>
        </p:spPr>
      </p:pic>
      <p:pic>
        <p:nvPicPr>
          <p:cNvPr id="18" name="bg object 18"/>
          <p:cNvPicPr/>
          <p:nvPr/>
        </p:nvPicPr>
        <p:blipFill>
          <a:blip r:embed="rId10" cstate="print"/>
          <a:stretch>
            <a:fillRect/>
          </a:stretch>
        </p:blipFill>
        <p:spPr>
          <a:xfrm>
            <a:off x="10677600" y="6200124"/>
            <a:ext cx="1058399" cy="346840"/>
          </a:xfrm>
          <a:prstGeom prst="rect">
            <a:avLst/>
          </a:prstGeom>
        </p:spPr>
      </p:pic>
      <p:sp>
        <p:nvSpPr>
          <p:cNvPr id="2" name="Holder 2"/>
          <p:cNvSpPr>
            <a:spLocks noGrp="1"/>
          </p:cNvSpPr>
          <p:nvPr>
            <p:ph type="title"/>
          </p:nvPr>
        </p:nvSpPr>
        <p:spPr>
          <a:xfrm>
            <a:off x="444500" y="1394000"/>
            <a:ext cx="1918335" cy="574039"/>
          </a:xfrm>
          <a:prstGeom prst="rect">
            <a:avLst/>
          </a:prstGeom>
        </p:spPr>
        <p:txBody>
          <a:bodyPr wrap="square" lIns="0" tIns="0" rIns="0" bIns="0">
            <a:spAutoFit/>
          </a:bodyPr>
          <a:lstStyle>
            <a:lvl1pPr>
              <a:defRPr sz="3600" b="1" i="0">
                <a:solidFill>
                  <a:srgbClr val="52205E"/>
                </a:solidFill>
                <a:latin typeface="Century Gothic"/>
                <a:cs typeface="Century Gothic"/>
              </a:defRPr>
            </a:lvl1pPr>
          </a:lstStyle>
          <a:p>
            <a:endParaRPr/>
          </a:p>
        </p:txBody>
      </p:sp>
      <p:sp>
        <p:nvSpPr>
          <p:cNvPr id="3" name="Holder 3"/>
          <p:cNvSpPr>
            <a:spLocks noGrp="1"/>
          </p:cNvSpPr>
          <p:nvPr>
            <p:ph type="body" idx="1"/>
          </p:nvPr>
        </p:nvSpPr>
        <p:spPr>
          <a:xfrm>
            <a:off x="609917" y="1577340"/>
            <a:ext cx="10978515" cy="4526280"/>
          </a:xfrm>
          <a:prstGeom prst="rect">
            <a:avLst/>
          </a:prstGeom>
        </p:spPr>
        <p:txBody>
          <a:bodyPr wrap="square" lIns="0" tIns="0" rIns="0" bIns="0">
            <a:spAutoFit/>
          </a:bodyPr>
          <a:lstStyle>
            <a:lvl1pPr>
              <a:defRPr/>
            </a:lvl1p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3D2C71C-500A-F547-8A71-1E7F1F363725}"/>
              </a:ext>
            </a:extLst>
          </p:cNvPr>
          <p:cNvPicPr>
            <a:picLocks noChangeAspect="1"/>
          </p:cNvPicPr>
          <p:nvPr userDrawn="1"/>
        </p:nvPicPr>
        <p:blipFill>
          <a:blip r:embed="rId7" cstate="print">
            <a:alphaModFix amt="19000"/>
            <a:extLst>
              <a:ext uri="{28A0092B-C50C-407E-A947-70E740481C1C}">
                <a14:useLocalDpi xmlns:a14="http://schemas.microsoft.com/office/drawing/2010/main" val="0"/>
              </a:ext>
            </a:extLst>
          </a:blip>
          <a:stretch>
            <a:fillRect/>
          </a:stretch>
        </p:blipFill>
        <p:spPr>
          <a:xfrm>
            <a:off x="8534400" y="505726"/>
            <a:ext cx="4844174" cy="4724400"/>
          </a:xfrm>
          <a:prstGeom prst="rect">
            <a:avLst/>
          </a:prstGeom>
        </p:spPr>
      </p:pic>
      <p:pic>
        <p:nvPicPr>
          <p:cNvPr id="17" name="bg object 17"/>
          <p:cNvPicPr/>
          <p:nvPr/>
        </p:nvPicPr>
        <p:blipFill>
          <a:blip r:embed="rId8" cstate="print"/>
          <a:stretch>
            <a:fillRect/>
          </a:stretch>
        </p:blipFill>
        <p:spPr>
          <a:xfrm>
            <a:off x="0" y="5757163"/>
            <a:ext cx="12193206" cy="1100836"/>
          </a:xfrm>
          <a:prstGeom prst="rect">
            <a:avLst/>
          </a:prstGeom>
        </p:spPr>
      </p:pic>
      <p:pic>
        <p:nvPicPr>
          <p:cNvPr id="18" name="bg object 18"/>
          <p:cNvPicPr/>
          <p:nvPr/>
        </p:nvPicPr>
        <p:blipFill>
          <a:blip r:embed="rId9" cstate="print"/>
          <a:stretch>
            <a:fillRect/>
          </a:stretch>
        </p:blipFill>
        <p:spPr>
          <a:xfrm>
            <a:off x="10677600" y="6200124"/>
            <a:ext cx="1058399" cy="346840"/>
          </a:xfrm>
          <a:prstGeom prst="rect">
            <a:avLst/>
          </a:prstGeom>
        </p:spPr>
      </p:pic>
      <p:sp>
        <p:nvSpPr>
          <p:cNvPr id="2" name="Holder 2"/>
          <p:cNvSpPr>
            <a:spLocks noGrp="1"/>
          </p:cNvSpPr>
          <p:nvPr>
            <p:ph type="title"/>
          </p:nvPr>
        </p:nvSpPr>
        <p:spPr>
          <a:xfrm>
            <a:off x="381000" y="724168"/>
            <a:ext cx="1918335" cy="574039"/>
          </a:xfrm>
          <a:prstGeom prst="rect">
            <a:avLst/>
          </a:prstGeom>
        </p:spPr>
        <p:txBody>
          <a:bodyPr wrap="square" lIns="0" tIns="0" rIns="0" bIns="0">
            <a:spAutoFit/>
          </a:bodyPr>
          <a:lstStyle>
            <a:lvl1pPr>
              <a:defRPr sz="3600" b="1" i="0">
                <a:solidFill>
                  <a:srgbClr val="52205E"/>
                </a:solidFill>
                <a:latin typeface="Century Gothic"/>
                <a:cs typeface="Century Gothic"/>
              </a:defRPr>
            </a:lvl1pPr>
          </a:lstStyle>
          <a:p>
            <a:endParaRPr/>
          </a:p>
        </p:txBody>
      </p:sp>
      <p:sp>
        <p:nvSpPr>
          <p:cNvPr id="3" name="Holder 3"/>
          <p:cNvSpPr>
            <a:spLocks noGrp="1"/>
          </p:cNvSpPr>
          <p:nvPr>
            <p:ph type="body" idx="1"/>
          </p:nvPr>
        </p:nvSpPr>
        <p:spPr>
          <a:xfrm>
            <a:off x="609917" y="1577340"/>
            <a:ext cx="10978515" cy="4526280"/>
          </a:xfrm>
          <a:prstGeom prst="rect">
            <a:avLst/>
          </a:prstGeom>
        </p:spPr>
        <p:txBody>
          <a:bodyPr wrap="square" lIns="0" tIns="0" rIns="0" bIns="0">
            <a:spAutoFit/>
          </a:bodyPr>
          <a:lstStyle>
            <a:lvl1pPr>
              <a:defRPr/>
            </a:lvl1pPr>
          </a:lstStyle>
          <a:p>
            <a:endParaRPr dirty="0"/>
          </a:p>
        </p:txBody>
      </p:sp>
    </p:spTree>
    <p:extLst>
      <p:ext uri="{BB962C8B-B14F-4D97-AF65-F5344CB8AC3E}">
        <p14:creationId xmlns:p14="http://schemas.microsoft.com/office/powerpoint/2010/main" val="322623853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590800"/>
            <a:ext cx="10452100" cy="566822"/>
          </a:xfrm>
          <a:prstGeom prst="rect">
            <a:avLst/>
          </a:prstGeom>
        </p:spPr>
        <p:txBody>
          <a:bodyPr vert="horz" wrap="square" lIns="0" tIns="12700" rIns="0" bIns="0" rtlCol="0">
            <a:spAutoFit/>
          </a:bodyPr>
          <a:lstStyle/>
          <a:p>
            <a:pPr marL="12700">
              <a:lnSpc>
                <a:spcPct val="100000"/>
              </a:lnSpc>
              <a:spcBef>
                <a:spcPts val="100"/>
              </a:spcBef>
            </a:pPr>
            <a:r>
              <a:rPr lang="en-GB" spc="-10" dirty="0"/>
              <a:t>Nottingham Attendance week assembly </a:t>
            </a:r>
            <a:endParaRPr spc="-1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86FD8-E252-4C2E-B9DB-A478DDFF1C3B}"/>
              </a:ext>
            </a:extLst>
          </p:cNvPr>
          <p:cNvSpPr>
            <a:spLocks noGrp="1"/>
          </p:cNvSpPr>
          <p:nvPr>
            <p:ph type="title"/>
          </p:nvPr>
        </p:nvSpPr>
        <p:spPr>
          <a:xfrm>
            <a:off x="438322" y="1600200"/>
            <a:ext cx="4813300" cy="574039"/>
          </a:xfrm>
        </p:spPr>
        <p:txBody>
          <a:bodyPr/>
          <a:lstStyle/>
          <a:p>
            <a:r>
              <a:rPr lang="en-GB" dirty="0"/>
              <a:t>Support</a:t>
            </a:r>
          </a:p>
        </p:txBody>
      </p:sp>
      <p:pic>
        <p:nvPicPr>
          <p:cNvPr id="5" name="Picture 4" descr="A group of wooden blocks with letters on them&#10;&#10;Description automatically generated">
            <a:extLst>
              <a:ext uri="{FF2B5EF4-FFF2-40B4-BE49-F238E27FC236}">
                <a16:creationId xmlns:a16="http://schemas.microsoft.com/office/drawing/2014/main" id="{702492BA-AC97-6467-C0F5-7D100F1C2A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1447800"/>
            <a:ext cx="6324600" cy="4219694"/>
          </a:xfrm>
          <a:prstGeom prst="rect">
            <a:avLst/>
          </a:prstGeom>
        </p:spPr>
      </p:pic>
    </p:spTree>
    <p:extLst>
      <p:ext uri="{BB962C8B-B14F-4D97-AF65-F5344CB8AC3E}">
        <p14:creationId xmlns:p14="http://schemas.microsoft.com/office/powerpoint/2010/main" val="426701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4E439-637F-40D1-BC5C-11BD8FC2A048}"/>
              </a:ext>
            </a:extLst>
          </p:cNvPr>
          <p:cNvSpPr>
            <a:spLocks noGrp="1"/>
          </p:cNvSpPr>
          <p:nvPr>
            <p:ph type="title"/>
          </p:nvPr>
        </p:nvSpPr>
        <p:spPr>
          <a:xfrm>
            <a:off x="450850" y="1447800"/>
            <a:ext cx="11290300" cy="574039"/>
          </a:xfrm>
        </p:spPr>
        <p:txBody>
          <a:bodyPr/>
          <a:lstStyle/>
          <a:p>
            <a:pPr algn="ctr"/>
            <a:r>
              <a:rPr lang="en-GB" dirty="0"/>
              <a:t>Exam preparation</a:t>
            </a:r>
          </a:p>
        </p:txBody>
      </p:sp>
      <p:pic>
        <p:nvPicPr>
          <p:cNvPr id="5" name="Picture 4" descr="A person holding a pencil over a paper&#10;&#10;Description automatically generated">
            <a:extLst>
              <a:ext uri="{FF2B5EF4-FFF2-40B4-BE49-F238E27FC236}">
                <a16:creationId xmlns:a16="http://schemas.microsoft.com/office/drawing/2014/main" id="{47569CBD-FA1F-D64E-BCDE-AAE673E358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9306" y="2133600"/>
            <a:ext cx="5513388" cy="3674156"/>
          </a:xfrm>
          <a:prstGeom prst="rect">
            <a:avLst/>
          </a:prstGeom>
        </p:spPr>
      </p:pic>
    </p:spTree>
    <p:extLst>
      <p:ext uri="{BB962C8B-B14F-4D97-AF65-F5344CB8AC3E}">
        <p14:creationId xmlns:p14="http://schemas.microsoft.com/office/powerpoint/2010/main" val="2052920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35FB8-AE27-463F-9B99-5909179CAC08}"/>
              </a:ext>
            </a:extLst>
          </p:cNvPr>
          <p:cNvSpPr>
            <a:spLocks noGrp="1"/>
          </p:cNvSpPr>
          <p:nvPr>
            <p:ph type="title"/>
          </p:nvPr>
        </p:nvSpPr>
        <p:spPr>
          <a:xfrm>
            <a:off x="444500" y="1524000"/>
            <a:ext cx="4813300" cy="574039"/>
          </a:xfrm>
        </p:spPr>
        <p:txBody>
          <a:bodyPr/>
          <a:lstStyle/>
          <a:p>
            <a:r>
              <a:rPr lang="en-GB" dirty="0"/>
              <a:t>Life lessons</a:t>
            </a:r>
          </a:p>
        </p:txBody>
      </p:sp>
      <p:pic>
        <p:nvPicPr>
          <p:cNvPr id="5" name="Picture 4" descr="A close-up of a plant&#10;&#10;Description automatically generated">
            <a:extLst>
              <a:ext uri="{FF2B5EF4-FFF2-40B4-BE49-F238E27FC236}">
                <a16:creationId xmlns:a16="http://schemas.microsoft.com/office/drawing/2014/main" id="{96DE7EA4-0CC4-DA81-4709-4CB715C94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1571296"/>
            <a:ext cx="6172200" cy="4113192"/>
          </a:xfrm>
          <a:prstGeom prst="rect">
            <a:avLst/>
          </a:prstGeom>
        </p:spPr>
      </p:pic>
    </p:spTree>
    <p:extLst>
      <p:ext uri="{BB962C8B-B14F-4D97-AF65-F5344CB8AC3E}">
        <p14:creationId xmlns:p14="http://schemas.microsoft.com/office/powerpoint/2010/main" val="930047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8B3D1-052F-47FF-81F7-F7E919044584}"/>
              </a:ext>
            </a:extLst>
          </p:cNvPr>
          <p:cNvSpPr>
            <a:spLocks noGrp="1"/>
          </p:cNvSpPr>
          <p:nvPr>
            <p:ph type="title"/>
          </p:nvPr>
        </p:nvSpPr>
        <p:spPr>
          <a:xfrm>
            <a:off x="444500" y="1524000"/>
            <a:ext cx="11366500" cy="574039"/>
          </a:xfrm>
        </p:spPr>
        <p:txBody>
          <a:bodyPr/>
          <a:lstStyle/>
          <a:p>
            <a:pPr algn="ctr"/>
            <a:r>
              <a:rPr lang="en-GB" dirty="0"/>
              <a:t>Friendships</a:t>
            </a:r>
          </a:p>
        </p:txBody>
      </p:sp>
      <p:pic>
        <p:nvPicPr>
          <p:cNvPr id="5" name="Picture 4" descr="A group of wooden letters with colorful stars&#10;&#10;Description automatically generated with medium confidence">
            <a:extLst>
              <a:ext uri="{FF2B5EF4-FFF2-40B4-BE49-F238E27FC236}">
                <a16:creationId xmlns:a16="http://schemas.microsoft.com/office/drawing/2014/main" id="{D1F59280-1FE8-84D1-9C31-9A59327C5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2362200"/>
            <a:ext cx="6477000" cy="3273921"/>
          </a:xfrm>
          <a:prstGeom prst="rect">
            <a:avLst/>
          </a:prstGeom>
        </p:spPr>
      </p:pic>
    </p:spTree>
    <p:extLst>
      <p:ext uri="{BB962C8B-B14F-4D97-AF65-F5344CB8AC3E}">
        <p14:creationId xmlns:p14="http://schemas.microsoft.com/office/powerpoint/2010/main" val="3910472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E8265-C509-470C-B3F3-13ECCFAE259B}"/>
              </a:ext>
            </a:extLst>
          </p:cNvPr>
          <p:cNvSpPr>
            <a:spLocks noGrp="1"/>
          </p:cNvSpPr>
          <p:nvPr>
            <p:ph type="title"/>
          </p:nvPr>
        </p:nvSpPr>
        <p:spPr>
          <a:xfrm>
            <a:off x="444499" y="1447800"/>
            <a:ext cx="11137900" cy="574039"/>
          </a:xfrm>
        </p:spPr>
        <p:txBody>
          <a:bodyPr/>
          <a:lstStyle/>
          <a:p>
            <a:pPr algn="ctr"/>
            <a:r>
              <a:rPr lang="en-GB" dirty="0"/>
              <a:t>Teacher feedback</a:t>
            </a:r>
          </a:p>
        </p:txBody>
      </p:sp>
      <p:pic>
        <p:nvPicPr>
          <p:cNvPr id="5" name="Picture 4" descr="A group of smileys drawn on a graph paper&#10;&#10;Description automatically generated">
            <a:extLst>
              <a:ext uri="{FF2B5EF4-FFF2-40B4-BE49-F238E27FC236}">
                <a16:creationId xmlns:a16="http://schemas.microsoft.com/office/drawing/2014/main" id="{745E4E6D-3F5F-3E1A-D187-42F00337BB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1284" y="2133600"/>
            <a:ext cx="5504329" cy="3655218"/>
          </a:xfrm>
          <a:prstGeom prst="rect">
            <a:avLst/>
          </a:prstGeom>
        </p:spPr>
      </p:pic>
    </p:spTree>
    <p:extLst>
      <p:ext uri="{BB962C8B-B14F-4D97-AF65-F5344CB8AC3E}">
        <p14:creationId xmlns:p14="http://schemas.microsoft.com/office/powerpoint/2010/main" val="821544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97A5B-D32E-49EC-B23B-6DE0CA40E096}"/>
              </a:ext>
            </a:extLst>
          </p:cNvPr>
          <p:cNvSpPr>
            <a:spLocks noGrp="1"/>
          </p:cNvSpPr>
          <p:nvPr>
            <p:ph type="title"/>
          </p:nvPr>
        </p:nvSpPr>
        <p:spPr>
          <a:xfrm>
            <a:off x="457200" y="1447800"/>
            <a:ext cx="11201400" cy="574039"/>
          </a:xfrm>
        </p:spPr>
        <p:txBody>
          <a:bodyPr/>
          <a:lstStyle/>
          <a:p>
            <a:pPr algn="ctr"/>
            <a:r>
              <a:rPr lang="en-GB" dirty="0"/>
              <a:t>Opportunities</a:t>
            </a:r>
          </a:p>
        </p:txBody>
      </p:sp>
      <p:pic>
        <p:nvPicPr>
          <p:cNvPr id="5" name="Picture 4" descr="A person standing in front of arrows painted on the ground&#10;&#10;Description automatically generated">
            <a:extLst>
              <a:ext uri="{FF2B5EF4-FFF2-40B4-BE49-F238E27FC236}">
                <a16:creationId xmlns:a16="http://schemas.microsoft.com/office/drawing/2014/main" id="{04537034-8184-B60D-CC2E-7685F62C8D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2133600"/>
            <a:ext cx="5410200" cy="3605390"/>
          </a:xfrm>
          <a:prstGeom prst="rect">
            <a:avLst/>
          </a:prstGeom>
        </p:spPr>
      </p:pic>
    </p:spTree>
    <p:extLst>
      <p:ext uri="{BB962C8B-B14F-4D97-AF65-F5344CB8AC3E}">
        <p14:creationId xmlns:p14="http://schemas.microsoft.com/office/powerpoint/2010/main" val="2627940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B4D50-7723-435E-AC32-EEC10F2BAC3E}"/>
              </a:ext>
            </a:extLst>
          </p:cNvPr>
          <p:cNvSpPr>
            <a:spLocks noGrp="1"/>
          </p:cNvSpPr>
          <p:nvPr>
            <p:ph type="title"/>
          </p:nvPr>
        </p:nvSpPr>
        <p:spPr>
          <a:xfrm>
            <a:off x="430084" y="1531203"/>
            <a:ext cx="11533316" cy="1107996"/>
          </a:xfrm>
        </p:spPr>
        <p:txBody>
          <a:bodyPr/>
          <a:lstStyle/>
          <a:p>
            <a:r>
              <a:rPr lang="en-GB" dirty="0"/>
              <a:t>Think about your dream….which of these is most important to support you in achieving your dream?</a:t>
            </a:r>
          </a:p>
        </p:txBody>
      </p:sp>
      <p:graphicFrame>
        <p:nvGraphicFramePr>
          <p:cNvPr id="4" name="Diagram 3">
            <a:extLst>
              <a:ext uri="{FF2B5EF4-FFF2-40B4-BE49-F238E27FC236}">
                <a16:creationId xmlns:a16="http://schemas.microsoft.com/office/drawing/2014/main" id="{3CD1D06E-E009-487E-A8E7-CA5C71DDC0B5}"/>
              </a:ext>
            </a:extLst>
          </p:cNvPr>
          <p:cNvGraphicFramePr/>
          <p:nvPr>
            <p:extLst>
              <p:ext uri="{D42A27DB-BD31-4B8C-83A1-F6EECF244321}">
                <p14:modId xmlns:p14="http://schemas.microsoft.com/office/powerpoint/2010/main" val="300314361"/>
              </p:ext>
            </p:extLst>
          </p:nvPr>
        </p:nvGraphicFramePr>
        <p:xfrm>
          <a:off x="430084" y="2519234"/>
          <a:ext cx="11317416"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257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90183-BA78-48AE-A93E-E7EC1A7C4131}"/>
              </a:ext>
            </a:extLst>
          </p:cNvPr>
          <p:cNvSpPr>
            <a:spLocks noGrp="1"/>
          </p:cNvSpPr>
          <p:nvPr>
            <p:ph type="title"/>
          </p:nvPr>
        </p:nvSpPr>
        <p:spPr>
          <a:xfrm>
            <a:off x="609600" y="2209800"/>
            <a:ext cx="9067800" cy="2215991"/>
          </a:xfrm>
        </p:spPr>
        <p:txBody>
          <a:bodyPr/>
          <a:lstStyle/>
          <a:p>
            <a:pPr algn="l"/>
            <a:r>
              <a:rPr lang="en-GB" i="0" dirty="0">
                <a:solidFill>
                  <a:srgbClr val="181818"/>
                </a:solidFill>
                <a:effectLst/>
                <a:latin typeface="Century Gothic" panose="020B0502020202020204" pitchFamily="34" charset="0"/>
                <a:cs typeface="Arial" panose="020B0604020202020204" pitchFamily="34" charset="0"/>
              </a:rPr>
              <a:t>“Education is our passport to the future, for tomorrow belongs to the people who prepare for it today.”</a:t>
            </a:r>
            <a:br>
              <a:rPr lang="en-GB" b="0" i="0" dirty="0">
                <a:solidFill>
                  <a:srgbClr val="181818"/>
                </a:solidFill>
                <a:effectLst/>
                <a:latin typeface="Century Gothic" panose="020B0502020202020204" pitchFamily="34" charset="0"/>
                <a:cs typeface="Arial" panose="020B0604020202020204" pitchFamily="34" charset="0"/>
              </a:rPr>
            </a:br>
            <a:r>
              <a:rPr lang="en-GB" b="0" i="0" dirty="0">
                <a:solidFill>
                  <a:srgbClr val="181818"/>
                </a:solidFill>
                <a:effectLst/>
                <a:latin typeface="Century Gothic" panose="020B0502020202020204" pitchFamily="34" charset="0"/>
                <a:cs typeface="Arial" panose="020B0604020202020204" pitchFamily="34" charset="0"/>
              </a:rPr>
              <a:t>							</a:t>
            </a:r>
            <a:r>
              <a:rPr lang="en-GB" sz="2800" b="0" dirty="0">
                <a:solidFill>
                  <a:srgbClr val="181818"/>
                </a:solidFill>
                <a:latin typeface="Century Gothic" panose="020B0502020202020204" pitchFamily="34" charset="0"/>
                <a:cs typeface="Arial" panose="020B0604020202020204" pitchFamily="34" charset="0"/>
              </a:rPr>
              <a:t>Malcolm X</a:t>
            </a:r>
            <a:endParaRPr lang="en-GB" sz="2800" dirty="0">
              <a:latin typeface="Century Gothic" panose="020B0502020202020204" pitchFamily="34" charset="0"/>
              <a:cs typeface="Arial" panose="020B0604020202020204" pitchFamily="34" charset="0"/>
            </a:endParaRPr>
          </a:p>
        </p:txBody>
      </p:sp>
      <p:pic>
        <p:nvPicPr>
          <p:cNvPr id="1026" name="Picture 2" descr="Malcolm X – Store norske leksikon">
            <a:extLst>
              <a:ext uri="{FF2B5EF4-FFF2-40B4-BE49-F238E27FC236}">
                <a16:creationId xmlns:a16="http://schemas.microsoft.com/office/drawing/2014/main" id="{81D85D66-2A91-4AF3-9345-3D39A663E0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0" y="1524000"/>
            <a:ext cx="201422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590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5F2BB-6A89-4B72-9AEB-8F8374DEC051}"/>
              </a:ext>
            </a:extLst>
          </p:cNvPr>
          <p:cNvSpPr>
            <a:spLocks noGrp="1"/>
          </p:cNvSpPr>
          <p:nvPr>
            <p:ph type="title"/>
          </p:nvPr>
        </p:nvSpPr>
        <p:spPr>
          <a:xfrm>
            <a:off x="444500" y="1557976"/>
            <a:ext cx="11747500" cy="1107996"/>
          </a:xfrm>
        </p:spPr>
        <p:txBody>
          <a:bodyPr/>
          <a:lstStyle/>
          <a:p>
            <a:r>
              <a:rPr lang="en-GB" dirty="0"/>
              <a:t>What can students do to improve their attendance?</a:t>
            </a:r>
          </a:p>
        </p:txBody>
      </p:sp>
      <p:sp>
        <p:nvSpPr>
          <p:cNvPr id="3" name="Text Placeholder 2">
            <a:extLst>
              <a:ext uri="{FF2B5EF4-FFF2-40B4-BE49-F238E27FC236}">
                <a16:creationId xmlns:a16="http://schemas.microsoft.com/office/drawing/2014/main" id="{75CCAAE9-E22C-494D-A14D-AC102FE505B9}"/>
              </a:ext>
            </a:extLst>
          </p:cNvPr>
          <p:cNvSpPr>
            <a:spLocks noGrp="1"/>
          </p:cNvSpPr>
          <p:nvPr>
            <p:ph type="body" idx="1"/>
          </p:nvPr>
        </p:nvSpPr>
        <p:spPr>
          <a:xfrm>
            <a:off x="444500" y="2362201"/>
            <a:ext cx="10978515" cy="3016210"/>
          </a:xfrm>
        </p:spPr>
        <p:txBody>
          <a:bodyPr numCol="2"/>
          <a:lstStyle/>
          <a:p>
            <a:pPr marL="285750" indent="-285750">
              <a:buFont typeface="Arial" panose="020B0604020202020204" pitchFamily="34" charset="0"/>
              <a:buChar char="•"/>
            </a:pPr>
            <a:r>
              <a:rPr lang="en-GB" sz="2800" dirty="0"/>
              <a:t>Set clear goals</a:t>
            </a:r>
          </a:p>
          <a:p>
            <a:pPr marL="285750" indent="-285750">
              <a:buFont typeface="Arial" panose="020B0604020202020204" pitchFamily="34" charset="0"/>
              <a:buChar char="•"/>
            </a:pPr>
            <a:r>
              <a:rPr lang="en-GB" sz="2800" dirty="0"/>
              <a:t>Have consistent routines</a:t>
            </a:r>
          </a:p>
          <a:p>
            <a:pPr marL="285750" indent="-285750">
              <a:buFont typeface="Arial" panose="020B0604020202020204" pitchFamily="34" charset="0"/>
              <a:buChar char="•"/>
            </a:pPr>
            <a:r>
              <a:rPr lang="en-GB" sz="2800" dirty="0"/>
              <a:t>Understand the importance of attendance</a:t>
            </a:r>
          </a:p>
          <a:p>
            <a:pPr marL="285750" indent="-285750">
              <a:buFont typeface="Arial" panose="020B0604020202020204" pitchFamily="34" charset="0"/>
              <a:buChar char="•"/>
            </a:pPr>
            <a:r>
              <a:rPr lang="en-GB" sz="2800" dirty="0"/>
              <a:t>Stay organised</a:t>
            </a:r>
          </a:p>
          <a:p>
            <a:pPr marL="285750" indent="-285750">
              <a:buFont typeface="Arial" panose="020B0604020202020204" pitchFamily="34" charset="0"/>
              <a:buChar char="•"/>
            </a:pPr>
            <a:r>
              <a:rPr lang="en-GB" sz="2800" dirty="0"/>
              <a:t>Make healthy choices</a:t>
            </a:r>
          </a:p>
          <a:p>
            <a:pPr marL="285750" indent="-285750">
              <a:buFont typeface="Arial" panose="020B0604020202020204" pitchFamily="34" charset="0"/>
              <a:buChar char="•"/>
            </a:pPr>
            <a:r>
              <a:rPr lang="en-GB" sz="2800" dirty="0"/>
              <a:t>Improve motivation</a:t>
            </a:r>
          </a:p>
          <a:p>
            <a:pPr marL="285750" indent="-285750">
              <a:buFont typeface="Arial" panose="020B0604020202020204" pitchFamily="34" charset="0"/>
              <a:buChar char="•"/>
            </a:pPr>
            <a:r>
              <a:rPr lang="en-GB" sz="2800" dirty="0"/>
              <a:t>Avoid procrastination</a:t>
            </a:r>
          </a:p>
          <a:p>
            <a:pPr marL="285750" indent="-285750">
              <a:buFont typeface="Arial" panose="020B0604020202020204" pitchFamily="34" charset="0"/>
              <a:buChar char="•"/>
            </a:pPr>
            <a:r>
              <a:rPr lang="en-GB" sz="2800" dirty="0"/>
              <a:t>Celebrate achievements</a:t>
            </a:r>
          </a:p>
          <a:p>
            <a:pPr marL="285750" indent="-285750">
              <a:buFont typeface="Arial" panose="020B0604020202020204" pitchFamily="34" charset="0"/>
              <a:buChar char="•"/>
            </a:pPr>
            <a:r>
              <a:rPr lang="en-GB" sz="2800" dirty="0"/>
              <a:t>Communicate</a:t>
            </a:r>
          </a:p>
          <a:p>
            <a:pPr marL="285750" indent="-285750">
              <a:buFont typeface="Arial" panose="020B0604020202020204" pitchFamily="34" charset="0"/>
              <a:buChar char="•"/>
            </a:pPr>
            <a:r>
              <a:rPr lang="en-GB" sz="2800" dirty="0"/>
              <a:t>Seek support</a:t>
            </a:r>
          </a:p>
        </p:txBody>
      </p:sp>
    </p:spTree>
    <p:extLst>
      <p:ext uri="{BB962C8B-B14F-4D97-AF65-F5344CB8AC3E}">
        <p14:creationId xmlns:p14="http://schemas.microsoft.com/office/powerpoint/2010/main" val="191585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C8D5-E90E-4702-AC77-1CA4FBA81639}"/>
              </a:ext>
            </a:extLst>
          </p:cNvPr>
          <p:cNvSpPr>
            <a:spLocks noGrp="1"/>
          </p:cNvSpPr>
          <p:nvPr>
            <p:ph type="title"/>
          </p:nvPr>
        </p:nvSpPr>
        <p:spPr>
          <a:xfrm>
            <a:off x="609600" y="2667000"/>
            <a:ext cx="11201400" cy="2215991"/>
          </a:xfrm>
        </p:spPr>
        <p:txBody>
          <a:bodyPr/>
          <a:lstStyle/>
          <a:p>
            <a:r>
              <a:rPr lang="en-GB" dirty="0"/>
              <a:t>What can the school do to support attendance?</a:t>
            </a:r>
            <a:br>
              <a:rPr lang="en-GB" dirty="0"/>
            </a:br>
            <a:br>
              <a:rPr lang="en-GB" dirty="0"/>
            </a:br>
            <a:r>
              <a:rPr lang="en-GB" dirty="0"/>
              <a:t>Write your responses on the slip and post in the boxes provided.</a:t>
            </a:r>
          </a:p>
        </p:txBody>
      </p:sp>
    </p:spTree>
    <p:extLst>
      <p:ext uri="{BB962C8B-B14F-4D97-AF65-F5344CB8AC3E}">
        <p14:creationId xmlns:p14="http://schemas.microsoft.com/office/powerpoint/2010/main" val="3881205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CBD47-0BFA-4660-A838-E9E1D0A637BD}"/>
              </a:ext>
            </a:extLst>
          </p:cNvPr>
          <p:cNvSpPr>
            <a:spLocks noGrp="1"/>
          </p:cNvSpPr>
          <p:nvPr>
            <p:ph type="title"/>
          </p:nvPr>
        </p:nvSpPr>
        <p:spPr>
          <a:xfrm>
            <a:off x="457200" y="1828800"/>
            <a:ext cx="7848600" cy="3447098"/>
          </a:xfrm>
        </p:spPr>
        <p:txBody>
          <a:bodyPr/>
          <a:lstStyle/>
          <a:p>
            <a:pPr algn="ctr"/>
            <a:r>
              <a:rPr lang="en-GB" dirty="0"/>
              <a:t>“Every great dream begins with a dreamer. Always remember you have within you the strength, the patience, and the passion to reach for the stars to change the world.”</a:t>
            </a:r>
            <a:br>
              <a:rPr lang="en-GB" dirty="0"/>
            </a:br>
            <a:br>
              <a:rPr lang="en-GB" sz="1200" dirty="0"/>
            </a:br>
            <a:r>
              <a:rPr lang="en-GB" sz="3200" b="0" dirty="0"/>
              <a:t>Harriet Tubman</a:t>
            </a:r>
          </a:p>
        </p:txBody>
      </p:sp>
      <p:pic>
        <p:nvPicPr>
          <p:cNvPr id="2050" name="Picture 2" descr="Free Harriet Tubman Printables">
            <a:extLst>
              <a:ext uri="{FF2B5EF4-FFF2-40B4-BE49-F238E27FC236}">
                <a16:creationId xmlns:a16="http://schemas.microsoft.com/office/drawing/2014/main" id="{3DFFD934-8007-4578-AFB9-3B900BBE29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0" y="900232"/>
            <a:ext cx="3478918"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122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741D8-22C3-6F51-1679-6BD1E71DC535}"/>
              </a:ext>
            </a:extLst>
          </p:cNvPr>
          <p:cNvSpPr>
            <a:spLocks noGrp="1"/>
          </p:cNvSpPr>
          <p:nvPr>
            <p:ph type="title"/>
          </p:nvPr>
        </p:nvSpPr>
        <p:spPr>
          <a:xfrm>
            <a:off x="444500" y="1394000"/>
            <a:ext cx="10528300" cy="553998"/>
          </a:xfrm>
        </p:spPr>
        <p:txBody>
          <a:bodyPr/>
          <a:lstStyle/>
          <a:p>
            <a:r>
              <a:rPr lang="en-US" dirty="0"/>
              <a:t>Do you need support with attending school?</a:t>
            </a:r>
          </a:p>
        </p:txBody>
      </p:sp>
      <p:sp>
        <p:nvSpPr>
          <p:cNvPr id="3" name="Text Placeholder 2">
            <a:extLst>
              <a:ext uri="{FF2B5EF4-FFF2-40B4-BE49-F238E27FC236}">
                <a16:creationId xmlns:a16="http://schemas.microsoft.com/office/drawing/2014/main" id="{039F405A-B27A-E921-6F75-BDD69E6C3B7F}"/>
              </a:ext>
            </a:extLst>
          </p:cNvPr>
          <p:cNvSpPr>
            <a:spLocks noGrp="1"/>
          </p:cNvSpPr>
          <p:nvPr>
            <p:ph type="body" idx="1"/>
          </p:nvPr>
        </p:nvSpPr>
        <p:spPr>
          <a:xfrm>
            <a:off x="444500" y="2362200"/>
            <a:ext cx="10978515" cy="1107996"/>
          </a:xfrm>
        </p:spPr>
        <p:txBody>
          <a:bodyPr/>
          <a:lstStyle/>
          <a:p>
            <a:r>
              <a:rPr lang="en-US" sz="2400" dirty="0"/>
              <a:t>We are here to help.</a:t>
            </a:r>
          </a:p>
          <a:p>
            <a:endParaRPr lang="en-US" sz="2400" dirty="0"/>
          </a:p>
          <a:p>
            <a:r>
              <a:rPr lang="en-US" sz="2400" dirty="0"/>
              <a:t>Please speak with </a:t>
            </a:r>
            <a:r>
              <a:rPr lang="en-US" sz="2400" i="1" dirty="0">
                <a:solidFill>
                  <a:srgbClr val="FF0000"/>
                </a:solidFill>
              </a:rPr>
              <a:t>(fill in details for your school)</a:t>
            </a:r>
          </a:p>
        </p:txBody>
      </p:sp>
    </p:spTree>
    <p:extLst>
      <p:ext uri="{BB962C8B-B14F-4D97-AF65-F5344CB8AC3E}">
        <p14:creationId xmlns:p14="http://schemas.microsoft.com/office/powerpoint/2010/main" val="330404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80BD5-FB7F-4B21-917C-598782406B61}"/>
              </a:ext>
            </a:extLst>
          </p:cNvPr>
          <p:cNvSpPr>
            <a:spLocks noGrp="1"/>
          </p:cNvSpPr>
          <p:nvPr>
            <p:ph type="title"/>
          </p:nvPr>
        </p:nvSpPr>
        <p:spPr>
          <a:xfrm>
            <a:off x="571500" y="2819400"/>
            <a:ext cx="11049000" cy="2462213"/>
          </a:xfrm>
        </p:spPr>
        <p:txBody>
          <a:bodyPr/>
          <a:lstStyle/>
          <a:p>
            <a:r>
              <a:rPr lang="en-GB" sz="4000" dirty="0"/>
              <a:t>What is your biggest dream for your future?</a:t>
            </a:r>
            <a:br>
              <a:rPr lang="en-GB" sz="4000" dirty="0"/>
            </a:br>
            <a:br>
              <a:rPr lang="en-GB" sz="4000" dirty="0"/>
            </a:br>
            <a:endParaRPr lang="en-GB" sz="4000" dirty="0"/>
          </a:p>
        </p:txBody>
      </p:sp>
    </p:spTree>
    <p:extLst>
      <p:ext uri="{BB962C8B-B14F-4D97-AF65-F5344CB8AC3E}">
        <p14:creationId xmlns:p14="http://schemas.microsoft.com/office/powerpoint/2010/main" val="162448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7C8EA-001A-4BD7-99C3-27C13B46D10F}"/>
              </a:ext>
            </a:extLst>
          </p:cNvPr>
          <p:cNvSpPr>
            <a:spLocks noGrp="1"/>
          </p:cNvSpPr>
          <p:nvPr>
            <p:ph type="title"/>
          </p:nvPr>
        </p:nvSpPr>
        <p:spPr>
          <a:xfrm>
            <a:off x="413608" y="1808203"/>
            <a:ext cx="11518900" cy="553998"/>
          </a:xfrm>
        </p:spPr>
        <p:txBody>
          <a:bodyPr/>
          <a:lstStyle/>
          <a:p>
            <a:r>
              <a:rPr lang="en-GB" dirty="0"/>
              <a:t>This week is Nottingham School Attendance Week</a:t>
            </a:r>
          </a:p>
        </p:txBody>
      </p:sp>
      <p:sp>
        <p:nvSpPr>
          <p:cNvPr id="3" name="Text Placeholder 2">
            <a:extLst>
              <a:ext uri="{FF2B5EF4-FFF2-40B4-BE49-F238E27FC236}">
                <a16:creationId xmlns:a16="http://schemas.microsoft.com/office/drawing/2014/main" id="{5FB9C69A-158C-4E3E-B79A-27E346476D3C}"/>
              </a:ext>
            </a:extLst>
          </p:cNvPr>
          <p:cNvSpPr>
            <a:spLocks noGrp="1"/>
          </p:cNvSpPr>
          <p:nvPr>
            <p:ph type="body" idx="1"/>
          </p:nvPr>
        </p:nvSpPr>
        <p:spPr>
          <a:xfrm>
            <a:off x="415667" y="2930615"/>
            <a:ext cx="10978515" cy="2154436"/>
          </a:xfrm>
        </p:spPr>
        <p:txBody>
          <a:bodyPr/>
          <a:lstStyle/>
          <a:p>
            <a:r>
              <a:rPr lang="en-GB" sz="2800" dirty="0"/>
              <a:t>Across the City schools are focusing on supporting students to come to school every day.</a:t>
            </a:r>
          </a:p>
          <a:p>
            <a:endParaRPr lang="en-GB" sz="2800" dirty="0"/>
          </a:p>
          <a:p>
            <a:r>
              <a:rPr lang="en-GB" sz="2800" dirty="0"/>
              <a:t>We are going to consider how attending school every day can support you to achieve your dreams.</a:t>
            </a:r>
          </a:p>
        </p:txBody>
      </p:sp>
    </p:spTree>
    <p:extLst>
      <p:ext uri="{BB962C8B-B14F-4D97-AF65-F5344CB8AC3E}">
        <p14:creationId xmlns:p14="http://schemas.microsoft.com/office/powerpoint/2010/main" val="1069931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4C8DA-2967-49C2-AE00-E6470E109BC9}"/>
              </a:ext>
            </a:extLst>
          </p:cNvPr>
          <p:cNvSpPr>
            <a:spLocks noGrp="1"/>
          </p:cNvSpPr>
          <p:nvPr>
            <p:ph type="title"/>
          </p:nvPr>
        </p:nvSpPr>
        <p:spPr>
          <a:xfrm>
            <a:off x="488950" y="2590800"/>
            <a:ext cx="11214100" cy="1107996"/>
          </a:xfrm>
        </p:spPr>
        <p:txBody>
          <a:bodyPr/>
          <a:lstStyle/>
          <a:p>
            <a:r>
              <a:rPr lang="en-GB" dirty="0"/>
              <a:t>What do young people miss when they are absent from school? </a:t>
            </a:r>
          </a:p>
        </p:txBody>
      </p:sp>
    </p:spTree>
    <p:extLst>
      <p:ext uri="{BB962C8B-B14F-4D97-AF65-F5344CB8AC3E}">
        <p14:creationId xmlns:p14="http://schemas.microsoft.com/office/powerpoint/2010/main" val="1420400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4C219-06B1-4542-A971-9C20A25F4420}"/>
              </a:ext>
            </a:extLst>
          </p:cNvPr>
          <p:cNvSpPr>
            <a:spLocks noGrp="1"/>
          </p:cNvSpPr>
          <p:nvPr>
            <p:ph type="title"/>
          </p:nvPr>
        </p:nvSpPr>
        <p:spPr>
          <a:xfrm>
            <a:off x="444500" y="1394000"/>
            <a:ext cx="5499100" cy="553998"/>
          </a:xfrm>
        </p:spPr>
        <p:txBody>
          <a:bodyPr/>
          <a:lstStyle/>
          <a:p>
            <a:r>
              <a:rPr lang="en-GB" dirty="0"/>
              <a:t>Learning</a:t>
            </a:r>
          </a:p>
        </p:txBody>
      </p:sp>
      <p:pic>
        <p:nvPicPr>
          <p:cNvPr id="4" name="Picture 3" descr="A drawing of a yellow box with a light bulb on it&#10;&#10;Description automatically generated">
            <a:extLst>
              <a:ext uri="{FF2B5EF4-FFF2-40B4-BE49-F238E27FC236}">
                <a16:creationId xmlns:a16="http://schemas.microsoft.com/office/drawing/2014/main" id="{B3CD6F3C-A3F9-6A69-8EBF-5FC1C4033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951428"/>
            <a:ext cx="6432640" cy="4955143"/>
          </a:xfrm>
          <a:prstGeom prst="rect">
            <a:avLst/>
          </a:prstGeom>
        </p:spPr>
      </p:pic>
    </p:spTree>
    <p:extLst>
      <p:ext uri="{BB962C8B-B14F-4D97-AF65-F5344CB8AC3E}">
        <p14:creationId xmlns:p14="http://schemas.microsoft.com/office/powerpoint/2010/main" val="409266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6804A-61C0-4EC2-AB6C-4E81EB872391}"/>
              </a:ext>
            </a:extLst>
          </p:cNvPr>
          <p:cNvSpPr>
            <a:spLocks noGrp="1"/>
          </p:cNvSpPr>
          <p:nvPr>
            <p:ph type="title"/>
          </p:nvPr>
        </p:nvSpPr>
        <p:spPr>
          <a:xfrm>
            <a:off x="444500" y="1600200"/>
            <a:ext cx="4813300" cy="574039"/>
          </a:xfrm>
        </p:spPr>
        <p:txBody>
          <a:bodyPr/>
          <a:lstStyle/>
          <a:p>
            <a:r>
              <a:rPr lang="en-GB" dirty="0"/>
              <a:t>Social skills</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446D44B3-C066-9993-F97F-2F0CFE4BE2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685800"/>
            <a:ext cx="6000584" cy="4978609"/>
          </a:xfrm>
          <a:prstGeom prst="rect">
            <a:avLst/>
          </a:prstGeom>
        </p:spPr>
      </p:pic>
    </p:spTree>
    <p:extLst>
      <p:ext uri="{BB962C8B-B14F-4D97-AF65-F5344CB8AC3E}">
        <p14:creationId xmlns:p14="http://schemas.microsoft.com/office/powerpoint/2010/main" val="1591434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A6A83-0DF9-4F2A-B572-7A3404301DD3}"/>
              </a:ext>
            </a:extLst>
          </p:cNvPr>
          <p:cNvSpPr>
            <a:spLocks noGrp="1"/>
          </p:cNvSpPr>
          <p:nvPr>
            <p:ph type="title"/>
          </p:nvPr>
        </p:nvSpPr>
        <p:spPr>
          <a:xfrm>
            <a:off x="411548" y="1600200"/>
            <a:ext cx="11323252" cy="553998"/>
          </a:xfrm>
        </p:spPr>
        <p:txBody>
          <a:bodyPr/>
          <a:lstStyle/>
          <a:p>
            <a:pPr algn="ctr"/>
            <a:r>
              <a:rPr lang="en-GB" dirty="0"/>
              <a:t>Opportunities to build confidence</a:t>
            </a:r>
          </a:p>
        </p:txBody>
      </p:sp>
      <p:pic>
        <p:nvPicPr>
          <p:cNvPr id="5" name="Picture 4" descr="A person standing in front of a chalkboard&#10;&#10;Description automatically generated">
            <a:extLst>
              <a:ext uri="{FF2B5EF4-FFF2-40B4-BE49-F238E27FC236}">
                <a16:creationId xmlns:a16="http://schemas.microsoft.com/office/drawing/2014/main" id="{513A94C0-6649-C219-77C1-33AE17733D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286000"/>
            <a:ext cx="6359207" cy="3472723"/>
          </a:xfrm>
          <a:prstGeom prst="rect">
            <a:avLst/>
          </a:prstGeom>
        </p:spPr>
      </p:pic>
    </p:spTree>
    <p:extLst>
      <p:ext uri="{BB962C8B-B14F-4D97-AF65-F5344CB8AC3E}">
        <p14:creationId xmlns:p14="http://schemas.microsoft.com/office/powerpoint/2010/main" val="1878955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8F5D9-F27F-4392-B9BB-CDC430AB0F88}"/>
              </a:ext>
            </a:extLst>
          </p:cNvPr>
          <p:cNvSpPr>
            <a:spLocks noGrp="1"/>
          </p:cNvSpPr>
          <p:nvPr>
            <p:ph type="title"/>
          </p:nvPr>
        </p:nvSpPr>
        <p:spPr>
          <a:xfrm>
            <a:off x="444500" y="1600200"/>
            <a:ext cx="11290300" cy="553998"/>
          </a:xfrm>
        </p:spPr>
        <p:txBody>
          <a:bodyPr/>
          <a:lstStyle/>
          <a:p>
            <a:pPr algn="ctr"/>
            <a:r>
              <a:rPr lang="en-GB" dirty="0"/>
              <a:t>Extra-curricular activities</a:t>
            </a:r>
          </a:p>
        </p:txBody>
      </p:sp>
      <p:pic>
        <p:nvPicPr>
          <p:cNvPr id="5" name="Picture 4" descr="A basketball going through a net&#10;&#10;Description automatically generated">
            <a:extLst>
              <a:ext uri="{FF2B5EF4-FFF2-40B4-BE49-F238E27FC236}">
                <a16:creationId xmlns:a16="http://schemas.microsoft.com/office/drawing/2014/main" id="{2878EEAD-62A9-6EA7-B080-4E65C23D40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3150" y="2286000"/>
            <a:ext cx="5223715" cy="3485196"/>
          </a:xfrm>
          <a:prstGeom prst="rect">
            <a:avLst/>
          </a:prstGeom>
        </p:spPr>
      </p:pic>
    </p:spTree>
    <p:extLst>
      <p:ext uri="{BB962C8B-B14F-4D97-AF65-F5344CB8AC3E}">
        <p14:creationId xmlns:p14="http://schemas.microsoft.com/office/powerpoint/2010/main" val="794920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183</TotalTime>
  <Words>1228</Words>
  <Application>Microsoft Macintosh PowerPoint</Application>
  <PresentationFormat>Widescreen</PresentationFormat>
  <Paragraphs>87</Paragraphs>
  <Slides>20</Slides>
  <Notes>19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Century Gothic</vt:lpstr>
      <vt:lpstr>Office Theme</vt:lpstr>
      <vt:lpstr>1_Office Theme</vt:lpstr>
      <vt:lpstr>Nottingham Attendance week assembly </vt:lpstr>
      <vt:lpstr>“Every great dream begins with a dreamer. Always remember you have within you the strength, the patience, and the passion to reach for the stars to change the world.”  Harriet Tubman</vt:lpstr>
      <vt:lpstr>What is your biggest dream for your future?  </vt:lpstr>
      <vt:lpstr>This week is Nottingham School Attendance Week</vt:lpstr>
      <vt:lpstr>What do young people miss when they are absent from school? </vt:lpstr>
      <vt:lpstr>Learning</vt:lpstr>
      <vt:lpstr>Social skills</vt:lpstr>
      <vt:lpstr>Opportunities to build confidence</vt:lpstr>
      <vt:lpstr>Extra-curricular activities</vt:lpstr>
      <vt:lpstr>Support</vt:lpstr>
      <vt:lpstr>Exam preparation</vt:lpstr>
      <vt:lpstr>Life lessons</vt:lpstr>
      <vt:lpstr>Friendships</vt:lpstr>
      <vt:lpstr>Teacher feedback</vt:lpstr>
      <vt:lpstr>Opportunities</vt:lpstr>
      <vt:lpstr>Think about your dream….which of these is most important to support you in achieving your dream?</vt:lpstr>
      <vt:lpstr>“Education is our passport to the future, for tomorrow belongs to the people who prepare for it today.”        Malcolm X</vt:lpstr>
      <vt:lpstr>What can students do to improve their attendance?</vt:lpstr>
      <vt:lpstr>What can the school do to support attendance?  Write your responses on the slip and post in the boxes provided.</vt:lpstr>
      <vt:lpstr>Do you need support with attending school?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dc:title>
  <cp:lastModifiedBy>Catherine Kirk</cp:lastModifiedBy>
  <cp:revision>7</cp:revision>
  <dcterms:created xsi:type="dcterms:W3CDTF">2024-11-11T17:46:45Z</dcterms:created>
  <dcterms:modified xsi:type="dcterms:W3CDTF">2025-01-06T13:35:01Z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2024-11-11T00:00:00Z</vt:filetime>
  </property>
  <property fmtid="{D5CDD505-2E9C-101B-9397-08002B2CF9AE}" pid="3" name="Creator">
    <vt:lpwstr>Adobe InDesign 18.5 (Macintosh)</vt:lpwstr>
  </property>
  <property fmtid="{D5CDD505-2E9C-101B-9397-08002B2CF9AE}" pid="4" name="LastSaved">
    <vt:filetime>2024-11-11T00:00:00Z</vt:filetime>
  </property>
  <property fmtid="{D5CDD505-2E9C-101B-9397-08002B2CF9AE}" pid="5" name="Producer">
    <vt:lpwstr>Adobe PDF Library 17.0</vt:lpwstr>
  </property>
</Properties>
</file>